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B0604020202020204" charset="-122"/>
      <p:regular r:id="rId30"/>
    </p:embeddedFont>
    <p:embeddedFont>
      <p:font typeface="Arial Black" panose="020B0A04020102020204" pitchFamily="34" charset="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88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flip="none" rotWithShape="0">
          <a:gsLst>
            <a:gs pos="0">
              <a:srgbClr val="94B9FF"/>
            </a:gs>
            <a:gs pos="9000">
              <a:srgbClr val="94B9FF"/>
            </a:gs>
            <a:gs pos="34000">
              <a:srgbClr val="94B9FF">
                <a:alpha val="46000"/>
              </a:srgbClr>
            </a:gs>
            <a:gs pos="62000">
              <a:srgbClr val="94B9FF">
                <a:alpha val="0"/>
              </a:srgbClr>
            </a:gs>
            <a:gs pos="72000">
              <a:srgbClr val="94B9FF">
                <a:alpha val="0"/>
              </a:srgbClr>
            </a:gs>
            <a:gs pos="89000">
              <a:srgbClr val="94B9FF">
                <a:alpha val="46000"/>
              </a:srgbClr>
            </a:gs>
            <a:gs pos="100000">
              <a:srgbClr val="94B9FF">
                <a:alpha val="46000"/>
              </a:srgbClr>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rg.png"/>
          <p:cNvPicPr>
            <a:picLocks noChangeAspect="1"/>
          </p:cNvPicPr>
          <p:nvPr/>
        </p:nvPicPr>
        <p:blipFill>
          <a:blip r:embed="rId3"/>
          <a:stretch>
            <a:fillRect/>
          </a:stretch>
        </p:blipFill>
        <p:spPr>
          <a:xfrm>
            <a:off x="529590" y="2074336"/>
            <a:ext cx="1828800" cy="1892300"/>
          </a:xfrm>
          <a:prstGeom prst="rect">
            <a:avLst/>
          </a:prstGeom>
        </p:spPr>
      </p:pic>
      <p:sp>
        <p:nvSpPr>
          <p:cNvPr id="3" name="Shape 0"/>
          <p:cNvSpPr/>
          <p:nvPr/>
        </p:nvSpPr>
        <p:spPr>
          <a:xfrm rot="13080000">
            <a:off x="10614025" y="-642620"/>
            <a:ext cx="2079625" cy="2079625"/>
          </a:xfrm>
          <a:prstGeom prst="ellipse">
            <a:avLst/>
          </a:prstGeom>
          <a:gradFill flip="none" rotWithShape="1">
            <a:gsLst>
              <a:gs pos="0">
                <a:srgbClr val="D1DCF2">
                  <a:alpha val="14000"/>
                </a:srgbClr>
              </a:gs>
              <a:gs pos="25000">
                <a:srgbClr val="B3CBF9">
                  <a:alpha val="46000"/>
                </a:srgbClr>
              </a:gs>
              <a:gs pos="66000">
                <a:srgbClr val="94B9FF">
                  <a:alpha val="77000"/>
                </a:srgbClr>
              </a:gs>
              <a:gs pos="100000">
                <a:srgbClr val="94B9FF">
                  <a:alpha val="94000"/>
                </a:srgbClr>
              </a:gs>
            </a:gsLst>
            <a:lin ang="5400000" scaled="1"/>
          </a:gradFill>
          <a:ln/>
        </p:spPr>
      </p:sp>
      <p:sp>
        <p:nvSpPr>
          <p:cNvPr id="4" name="Text 1"/>
          <p:cNvSpPr/>
          <p:nvPr/>
        </p:nvSpPr>
        <p:spPr>
          <a:xfrm rot="13080000">
            <a:off x="10614025" y="-642620"/>
            <a:ext cx="2079625" cy="207962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3493213" y="2018030"/>
            <a:ext cx="8091091" cy="1913890"/>
          </a:xfrm>
          <a:prstGeom prst="rect">
            <a:avLst/>
          </a:prstGeom>
          <a:noFill/>
          <a:ln/>
        </p:spPr>
        <p:txBody>
          <a:bodyPr wrap="square" lIns="91440" tIns="45720" rIns="91440" bIns="45720" rtlCol="0" anchor="ctr"/>
          <a:lstStyle/>
          <a:p>
            <a:pPr algn="r">
              <a:lnSpc>
                <a:spcPct val="100000"/>
              </a:lnSpc>
            </a:pPr>
            <a:r>
              <a:rPr lang="en-US" sz="6000" b="1" dirty="0">
                <a:solidFill>
                  <a:srgbClr val="4874CB"/>
                </a:solidFill>
                <a:latin typeface="MiSans" pitchFamily="34" charset="0"/>
                <a:ea typeface="MiSans" pitchFamily="34" charset="-122"/>
                <a:cs typeface="MiSans" pitchFamily="34" charset="-120"/>
              </a:rPr>
              <a:t>Weekend Python Sprint</a:t>
            </a:r>
            <a:endParaRPr lang="en-US" sz="1600" dirty="0"/>
          </a:p>
        </p:txBody>
      </p:sp>
      <p:sp>
        <p:nvSpPr>
          <p:cNvPr id="6" name="Shape 3"/>
          <p:cNvSpPr/>
          <p:nvPr/>
        </p:nvSpPr>
        <p:spPr>
          <a:xfrm flipH="1">
            <a:off x="4814570" y="3940175"/>
            <a:ext cx="6555740" cy="0"/>
          </a:xfrm>
          <a:prstGeom prst="line">
            <a:avLst/>
          </a:prstGeom>
          <a:noFill/>
          <a:ln w="38100">
            <a:solidFill>
              <a:srgbClr val="4874CB"/>
            </a:solidFill>
            <a:prstDash val="solid"/>
            <a:headEnd type="none"/>
            <a:tailEnd type="none"/>
          </a:ln>
        </p:spPr>
      </p:sp>
      <p:sp>
        <p:nvSpPr>
          <p:cNvPr id="7" name="Shape 4"/>
          <p:cNvSpPr/>
          <p:nvPr/>
        </p:nvSpPr>
        <p:spPr>
          <a:xfrm>
            <a:off x="9122410" y="4891405"/>
            <a:ext cx="2331720" cy="429260"/>
          </a:xfrm>
          <a:prstGeom prst="roundRect">
            <a:avLst>
              <a:gd name="adj" fmla="val 44740"/>
            </a:avLst>
          </a:prstGeom>
          <a:solidFill>
            <a:srgbClr val="4874CB"/>
          </a:solidFill>
          <a:ln/>
        </p:spPr>
      </p:sp>
      <p:sp>
        <p:nvSpPr>
          <p:cNvPr id="8" name="Text 5"/>
          <p:cNvSpPr/>
          <p:nvPr/>
        </p:nvSpPr>
        <p:spPr>
          <a:xfrm>
            <a:off x="9122410" y="4891405"/>
            <a:ext cx="2331720" cy="429260"/>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19:57:29-d2nf5a98bjvh7rlivrqg.png"/>
          <p:cNvPicPr>
            <a:picLocks noChangeAspect="1"/>
          </p:cNvPicPr>
          <p:nvPr/>
        </p:nvPicPr>
        <p:blipFill>
          <a:blip r:embed="rId4"/>
          <a:stretch>
            <a:fillRect/>
          </a:stretch>
        </p:blipFill>
        <p:spPr>
          <a:xfrm>
            <a:off x="4810760" y="4203065"/>
            <a:ext cx="303530" cy="142875"/>
          </a:xfrm>
          <a:prstGeom prst="rect">
            <a:avLst/>
          </a:prstGeom>
        </p:spPr>
      </p:pic>
      <p:pic>
        <p:nvPicPr>
          <p:cNvPr id="10" name="Image 2" descr="https://kimi-img.moonshot.cn/pub/slides/slides_tmpl/image/25-08-27-19:57:29-d2nf5a98bjvh7rlivrq0.png"/>
          <p:cNvPicPr>
            <a:picLocks noChangeAspect="1"/>
          </p:cNvPicPr>
          <p:nvPr/>
        </p:nvPicPr>
        <p:blipFill>
          <a:blip r:embed="rId5"/>
          <a:stretch>
            <a:fillRect/>
          </a:stretch>
        </p:blipFill>
        <p:spPr>
          <a:xfrm>
            <a:off x="173990" y="2628265"/>
            <a:ext cx="4368800" cy="3149600"/>
          </a:xfrm>
          <a:prstGeom prst="rect">
            <a:avLst/>
          </a:prstGeom>
        </p:spPr>
      </p:pic>
      <p:pic>
        <p:nvPicPr>
          <p:cNvPr id="11" name="Image 3" descr="https://kimi-img.moonshot.cn/pub/slides/slides_tmpl/image/25-08-27-19:57:29-d2nf5a98bjvh7rlivrs0.png"/>
          <p:cNvPicPr>
            <a:picLocks noChangeAspect="1"/>
          </p:cNvPicPr>
          <p:nvPr/>
        </p:nvPicPr>
        <p:blipFill>
          <a:blip r:embed="rId6"/>
          <a:stretch>
            <a:fillRect/>
          </a:stretch>
        </p:blipFill>
        <p:spPr>
          <a:xfrm>
            <a:off x="226695" y="3435985"/>
            <a:ext cx="4284345" cy="1707515"/>
          </a:xfrm>
          <a:prstGeom prst="rect">
            <a:avLst/>
          </a:prstGeom>
        </p:spPr>
      </p:pic>
      <p:sp>
        <p:nvSpPr>
          <p:cNvPr id="12" name="Text 6"/>
          <p:cNvSpPr/>
          <p:nvPr/>
        </p:nvSpPr>
        <p:spPr>
          <a:xfrm>
            <a:off x="9135110" y="4889500"/>
            <a:ext cx="2306955" cy="430887"/>
          </a:xfrm>
          <a:prstGeom prst="rect">
            <a:avLst/>
          </a:prstGeom>
          <a:noFill/>
          <a:ln/>
        </p:spPr>
        <p:txBody>
          <a:bodyPr wrap="square" lIns="91440" tIns="45720" rIns="91440" bIns="45720" rtlCol="0" anchor="t">
            <a:spAutoFit/>
          </a:bodyPr>
          <a:lstStyle/>
          <a:p>
            <a:pPr algn="ctr">
              <a:lnSpc>
                <a:spcPct val="100000"/>
              </a:lnSpc>
            </a:pPr>
            <a:r>
              <a:rPr lang="en-US" sz="2200" b="1" dirty="0">
                <a:solidFill>
                  <a:srgbClr val="FFFFFF"/>
                </a:solidFill>
                <a:latin typeface="MiSans" pitchFamily="34" charset="0"/>
                <a:ea typeface="MiSans" pitchFamily="34" charset="-122"/>
                <a:cs typeface="MiSans" pitchFamily="34" charset="-120"/>
              </a:rPr>
              <a:t>Sean Wong</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03</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Day 2 Functions &amp; Data</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03</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flip="none" rotWithShape="0">
          <a:gsLst>
            <a:gs pos="0">
              <a:srgbClr val="94B9FF">
                <a:alpha val="51000"/>
              </a:srgbClr>
            </a:gs>
            <a:gs pos="8000">
              <a:srgbClr val="94B9FF">
                <a:alpha val="51000"/>
              </a:srgbClr>
            </a:gs>
            <a:gs pos="37000">
              <a:srgbClr val="94B9FF">
                <a:alpha val="22000"/>
              </a:srgbClr>
            </a:gs>
            <a:gs pos="65000">
              <a:srgbClr val="94B9FF">
                <a:alpha val="18000"/>
              </a:srgbClr>
            </a:gs>
            <a:gs pos="98000">
              <a:srgbClr val="94B9FF">
                <a:alpha val="54000"/>
              </a:srgbClr>
            </a:gs>
            <a:gs pos="100000">
              <a:srgbClr val="94B9FF">
                <a:alpha val="54000"/>
              </a:srgbClr>
            </a:gs>
          </a:gsLst>
          <a:lin ang="17460000" scaled="1"/>
        </a:gradFill>
        <a:effectLst/>
      </p:bgPr>
    </p:bg>
    <p:spTree>
      <p:nvGrpSpPr>
        <p:cNvPr id="1" name=""/>
        <p:cNvGrpSpPr/>
        <p:nvPr/>
      </p:nvGrpSpPr>
      <p:grpSpPr>
        <a:xfrm>
          <a:off x="0" y="0"/>
          <a:ext cx="0" cy="0"/>
          <a:chOff x="0" y="0"/>
          <a:chExt cx="0" cy="0"/>
        </a:xfrm>
      </p:grpSpPr>
      <p:sp>
        <p:nvSpPr>
          <p:cNvPr id="2"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Defining Reusable Functions</a:t>
            </a:r>
            <a:endParaRPr lang="en-US" sz="1600" dirty="0"/>
          </a:p>
        </p:txBody>
      </p:sp>
      <p:sp>
        <p:nvSpPr>
          <p:cNvPr id="3"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4"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0" descr="https://kimi-img.moonshot.cn/pub/slides/slides_tmpl/image/25-08-27-19:57:29-d2nf5a98bjvh7rlivs00.png"/>
          <p:cNvPicPr>
            <a:picLocks noChangeAspect="1"/>
          </p:cNvPicPr>
          <p:nvPr/>
        </p:nvPicPr>
        <p:blipFill>
          <a:blip r:embed="rId3">
            <a:alphaModFix amt="74000"/>
          </a:blip>
          <a:srcRect l="128" t="55116" r="-128" b="-2787"/>
          <a:stretch/>
        </p:blipFill>
        <p:spPr>
          <a:xfrm>
            <a:off x="5582285" y="0"/>
            <a:ext cx="6927215" cy="1857375"/>
          </a:xfrm>
          <a:prstGeom prst="rect">
            <a:avLst/>
          </a:prstGeom>
        </p:spPr>
      </p:pic>
      <p:sp>
        <p:nvSpPr>
          <p:cNvPr id="6"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7"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9"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1"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923049" y="1849081"/>
            <a:ext cx="4790218" cy="0"/>
          </a:xfrm>
          <a:prstGeom prst="line">
            <a:avLst/>
          </a:prstGeom>
          <a:noFill/>
          <a:ln w="12700">
            <a:solidFill>
              <a:srgbClr val="4874CB">
                <a:alpha val="60000"/>
              </a:srgbClr>
            </a:solidFill>
            <a:prstDash val="solid"/>
            <a:headEnd type="none"/>
            <a:tailEnd type="none"/>
          </a:ln>
        </p:spPr>
      </p:sp>
      <p:sp>
        <p:nvSpPr>
          <p:cNvPr id="13" name="Shape 10"/>
          <p:cNvSpPr/>
          <p:nvPr/>
        </p:nvSpPr>
        <p:spPr>
          <a:xfrm>
            <a:off x="922413" y="4440732"/>
            <a:ext cx="4790218" cy="0"/>
          </a:xfrm>
          <a:prstGeom prst="line">
            <a:avLst/>
          </a:prstGeom>
          <a:noFill/>
          <a:ln w="12700">
            <a:solidFill>
              <a:srgbClr val="4874CB">
                <a:alpha val="60000"/>
              </a:srgbClr>
            </a:solidFill>
            <a:prstDash val="solid"/>
            <a:headEnd type="none"/>
            <a:tailEnd type="none"/>
          </a:ln>
        </p:spPr>
      </p:sp>
      <p:sp>
        <p:nvSpPr>
          <p:cNvPr id="14" name="Shape 11"/>
          <p:cNvSpPr/>
          <p:nvPr/>
        </p:nvSpPr>
        <p:spPr>
          <a:xfrm>
            <a:off x="6531602" y="1849081"/>
            <a:ext cx="4790218" cy="0"/>
          </a:xfrm>
          <a:prstGeom prst="line">
            <a:avLst/>
          </a:prstGeom>
          <a:noFill/>
          <a:ln w="12700">
            <a:solidFill>
              <a:srgbClr val="4874CB">
                <a:alpha val="60000"/>
              </a:srgbClr>
            </a:solidFill>
            <a:prstDash val="solid"/>
            <a:headEnd type="none"/>
            <a:tailEnd type="none"/>
          </a:ln>
        </p:spPr>
      </p:sp>
      <p:sp>
        <p:nvSpPr>
          <p:cNvPr id="15" name="Shape 12"/>
          <p:cNvSpPr/>
          <p:nvPr/>
        </p:nvSpPr>
        <p:spPr>
          <a:xfrm>
            <a:off x="6531602" y="4440732"/>
            <a:ext cx="4790218" cy="0"/>
          </a:xfrm>
          <a:prstGeom prst="line">
            <a:avLst/>
          </a:prstGeom>
          <a:noFill/>
          <a:ln w="12700">
            <a:solidFill>
              <a:srgbClr val="4874CB">
                <a:alpha val="60000"/>
              </a:srgbClr>
            </a:solidFill>
            <a:prstDash val="solid"/>
            <a:headEnd type="none"/>
            <a:tailEnd type="none"/>
          </a:ln>
        </p:spPr>
      </p:sp>
      <p:sp>
        <p:nvSpPr>
          <p:cNvPr id="16" name="Shape 13"/>
          <p:cNvSpPr/>
          <p:nvPr/>
        </p:nvSpPr>
        <p:spPr>
          <a:xfrm>
            <a:off x="-3654425" y="6607175"/>
            <a:ext cx="7963535" cy="335280"/>
          </a:xfrm>
          <a:prstGeom prst="roundRect">
            <a:avLst>
              <a:gd name="adj" fmla="val 50000"/>
            </a:avLst>
          </a:prstGeom>
          <a:gradFill flip="none" rotWithShape="1">
            <a:gsLst>
              <a:gs pos="0">
                <a:srgbClr val="D1DCF2">
                  <a:alpha val="0"/>
                </a:srgbClr>
              </a:gs>
              <a:gs pos="22000">
                <a:srgbClr val="6389D3">
                  <a:alpha val="0"/>
                </a:srgbClr>
              </a:gs>
              <a:gs pos="69000">
                <a:srgbClr val="6389D3">
                  <a:alpha val="24000"/>
                </a:srgbClr>
              </a:gs>
              <a:gs pos="95000">
                <a:srgbClr val="6389D3">
                  <a:alpha val="39000"/>
                </a:srgbClr>
              </a:gs>
              <a:gs pos="100000">
                <a:srgbClr val="6389D3">
                  <a:alpha val="39000"/>
                </a:srgbClr>
              </a:gs>
            </a:gsLst>
            <a:lin ang="0" scaled="1"/>
          </a:gradFill>
          <a:ln/>
        </p:spPr>
      </p:sp>
      <p:sp>
        <p:nvSpPr>
          <p:cNvPr id="17" name="Text 14"/>
          <p:cNvSpPr/>
          <p:nvPr/>
        </p:nvSpPr>
        <p:spPr>
          <a:xfrm>
            <a:off x="-3654425" y="6607175"/>
            <a:ext cx="7963535"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923049" y="1326083"/>
            <a:ext cx="4770337" cy="467006"/>
          </a:xfrm>
          <a:prstGeom prst="rect">
            <a:avLst/>
          </a:prstGeom>
          <a:noFill/>
          <a:ln/>
        </p:spPr>
        <p:txBody>
          <a:bodyPr wrap="square" lIns="0" tIns="0" rIns="0" bIns="0" rtlCol="0" anchor="ctr"/>
          <a:lstStyle/>
          <a:p>
            <a:pPr>
              <a:lnSpc>
                <a:spcPct val="100000"/>
              </a:lnSpc>
            </a:pPr>
            <a:r>
              <a:rPr lang="en-US" sz="3200" b="1" dirty="0">
                <a:solidFill>
                  <a:srgbClr val="B5C7EA"/>
                </a:solidFill>
                <a:latin typeface="Arial" pitchFamily="34" charset="0"/>
                <a:ea typeface="Arial" pitchFamily="34" charset="-122"/>
                <a:cs typeface="Arial" pitchFamily="34" charset="-120"/>
              </a:rPr>
              <a:t>01</a:t>
            </a:r>
            <a:endParaRPr lang="en-US" sz="1600" dirty="0"/>
          </a:p>
        </p:txBody>
      </p:sp>
      <p:sp>
        <p:nvSpPr>
          <p:cNvPr id="19" name="Text 16"/>
          <p:cNvSpPr/>
          <p:nvPr/>
        </p:nvSpPr>
        <p:spPr>
          <a:xfrm>
            <a:off x="923049" y="1905071"/>
            <a:ext cx="4770847" cy="368962"/>
          </a:xfrm>
          <a:prstGeom prst="rect">
            <a:avLst/>
          </a:prstGeom>
          <a:noFill/>
          <a:ln/>
        </p:spPr>
        <p:txBody>
          <a:bodyPr wrap="square" lIns="0" tIns="0" rIns="0" bIns="0" rtlCol="0" anchor="b"/>
          <a:lstStyle/>
          <a:p>
            <a:pPr>
              <a:lnSpc>
                <a:spcPct val="100000"/>
              </a:lnSpc>
            </a:pPr>
            <a:r>
              <a:rPr lang="en-US" sz="1800" b="1" dirty="0">
                <a:solidFill>
                  <a:srgbClr val="4874CB"/>
                </a:solidFill>
                <a:latin typeface="MiSans" pitchFamily="34" charset="0"/>
                <a:ea typeface="MiSans" pitchFamily="34" charset="-122"/>
                <a:cs typeface="MiSans" pitchFamily="34" charset="-120"/>
              </a:rPr>
              <a:t>Function Definition</a:t>
            </a:r>
            <a:endParaRPr lang="en-US" sz="1600" dirty="0"/>
          </a:p>
        </p:txBody>
      </p:sp>
      <p:sp>
        <p:nvSpPr>
          <p:cNvPr id="20" name="Shape 17"/>
          <p:cNvSpPr/>
          <p:nvPr/>
        </p:nvSpPr>
        <p:spPr>
          <a:xfrm>
            <a:off x="923049" y="2325633"/>
            <a:ext cx="4770337" cy="1204541"/>
          </a:xfrm>
          <a:prstGeom prst="rect">
            <a:avLst/>
          </a:prstGeom>
          <a:solidFill>
            <a:srgbClr val="000000">
              <a:alpha val="0"/>
            </a:srgbClr>
          </a:solidFill>
          <a:ln/>
        </p:spPr>
      </p:sp>
      <p:sp>
        <p:nvSpPr>
          <p:cNvPr id="21" name="Text 18"/>
          <p:cNvSpPr/>
          <p:nvPr/>
        </p:nvSpPr>
        <p:spPr>
          <a:xfrm>
            <a:off x="923049" y="2325633"/>
            <a:ext cx="4770337" cy="1204541"/>
          </a:xfrm>
          <a:prstGeom prst="rect">
            <a:avLst/>
          </a:prstGeom>
          <a:noFill/>
          <a:ln/>
        </p:spPr>
        <p:txBody>
          <a:bodyPr wrap="square" lIns="0" tIns="0" rIns="0" bIns="0" rtlCol="0" anchor="t"/>
          <a:lstStyle/>
          <a:p>
            <a:pPr>
              <a:lnSpc>
                <a:spcPct val="150000"/>
              </a:lnSpc>
            </a:pPr>
            <a:r>
              <a:rPr lang="en-US" sz="1400" dirty="0">
                <a:solidFill>
                  <a:srgbClr val="262626"/>
                </a:solidFill>
                <a:latin typeface="Arial" pitchFamily="34" charset="0"/>
                <a:ea typeface="Arial" pitchFamily="34" charset="-122"/>
                <a:cs typeface="Arial" pitchFamily="34" charset="-120"/>
              </a:rPr>
              <a:t>Use the def keyword to define functions. Specify parameters to accept input values. Functions can return results using the return statement.</a:t>
            </a:r>
            <a:endParaRPr lang="en-US" sz="1600" dirty="0"/>
          </a:p>
        </p:txBody>
      </p:sp>
      <p:sp>
        <p:nvSpPr>
          <p:cNvPr id="22" name="Text 19"/>
          <p:cNvSpPr/>
          <p:nvPr/>
        </p:nvSpPr>
        <p:spPr>
          <a:xfrm>
            <a:off x="6531602" y="1326083"/>
            <a:ext cx="4771751" cy="467006"/>
          </a:xfrm>
          <a:prstGeom prst="rect">
            <a:avLst/>
          </a:prstGeom>
          <a:noFill/>
          <a:ln/>
        </p:spPr>
        <p:txBody>
          <a:bodyPr wrap="square" lIns="0" tIns="0" rIns="0" bIns="0" rtlCol="0" anchor="ctr"/>
          <a:lstStyle/>
          <a:p>
            <a:pPr>
              <a:lnSpc>
                <a:spcPct val="100000"/>
              </a:lnSpc>
            </a:pPr>
            <a:r>
              <a:rPr lang="en-US" sz="3200" b="1" dirty="0">
                <a:solidFill>
                  <a:srgbClr val="B5C7EA"/>
                </a:solidFill>
                <a:latin typeface="Arial" pitchFamily="34" charset="0"/>
                <a:ea typeface="Arial" pitchFamily="34" charset="-122"/>
                <a:cs typeface="Arial" pitchFamily="34" charset="-120"/>
              </a:rPr>
              <a:t>02</a:t>
            </a:r>
            <a:endParaRPr lang="en-US" sz="1600" dirty="0"/>
          </a:p>
        </p:txBody>
      </p:sp>
      <p:sp>
        <p:nvSpPr>
          <p:cNvPr id="23" name="Text 20"/>
          <p:cNvSpPr/>
          <p:nvPr/>
        </p:nvSpPr>
        <p:spPr>
          <a:xfrm>
            <a:off x="6531602" y="1905071"/>
            <a:ext cx="4772965" cy="368962"/>
          </a:xfrm>
          <a:prstGeom prst="rect">
            <a:avLst/>
          </a:prstGeom>
          <a:noFill/>
          <a:ln/>
        </p:spPr>
        <p:txBody>
          <a:bodyPr wrap="square" lIns="0" tIns="0" rIns="0" bIns="0" rtlCol="0" anchor="b"/>
          <a:lstStyle/>
          <a:p>
            <a:pPr>
              <a:lnSpc>
                <a:spcPct val="100000"/>
              </a:lnSpc>
            </a:pPr>
            <a:r>
              <a:rPr lang="en-US" sz="1800" b="1" dirty="0">
                <a:solidFill>
                  <a:srgbClr val="4874CB"/>
                </a:solidFill>
                <a:latin typeface="MiSans" pitchFamily="34" charset="0"/>
                <a:ea typeface="MiSans" pitchFamily="34" charset="-122"/>
                <a:cs typeface="MiSans" pitchFamily="34" charset="-120"/>
              </a:rPr>
              <a:t>Argument Types</a:t>
            </a:r>
            <a:endParaRPr lang="en-US" sz="1600" dirty="0"/>
          </a:p>
        </p:txBody>
      </p:sp>
      <p:sp>
        <p:nvSpPr>
          <p:cNvPr id="24" name="Shape 21"/>
          <p:cNvSpPr/>
          <p:nvPr/>
        </p:nvSpPr>
        <p:spPr>
          <a:xfrm>
            <a:off x="6531602" y="2325633"/>
            <a:ext cx="4771367" cy="1204541"/>
          </a:xfrm>
          <a:prstGeom prst="rect">
            <a:avLst/>
          </a:prstGeom>
          <a:solidFill>
            <a:srgbClr val="000000">
              <a:alpha val="0"/>
            </a:srgbClr>
          </a:solidFill>
          <a:ln/>
        </p:spPr>
      </p:sp>
      <p:sp>
        <p:nvSpPr>
          <p:cNvPr id="25" name="Text 22"/>
          <p:cNvSpPr/>
          <p:nvPr/>
        </p:nvSpPr>
        <p:spPr>
          <a:xfrm>
            <a:off x="6531602" y="2325633"/>
            <a:ext cx="4771367" cy="1204541"/>
          </a:xfrm>
          <a:prstGeom prst="rect">
            <a:avLst/>
          </a:prstGeom>
          <a:noFill/>
          <a:ln/>
        </p:spPr>
        <p:txBody>
          <a:bodyPr wrap="square" lIns="0" tIns="0" rIns="0" bIns="0" rtlCol="0" anchor="t"/>
          <a:lstStyle/>
          <a:p>
            <a:pPr>
              <a:lnSpc>
                <a:spcPct val="150000"/>
              </a:lnSpc>
            </a:pPr>
            <a:r>
              <a:rPr lang="en-US" sz="1400" dirty="0">
                <a:solidFill>
                  <a:srgbClr val="404040"/>
                </a:solidFill>
                <a:latin typeface="Arial" pitchFamily="34" charset="0"/>
                <a:ea typeface="Arial" pitchFamily="34" charset="-122"/>
                <a:cs typeface="Arial" pitchFamily="34" charset="-120"/>
              </a:rPr>
              <a:t>Understand positional and keyword arguments. Learn how to set default values for parameters, making functions more flexible and reusable.</a:t>
            </a:r>
            <a:endParaRPr lang="en-US" sz="1600" dirty="0"/>
          </a:p>
        </p:txBody>
      </p:sp>
      <p:sp>
        <p:nvSpPr>
          <p:cNvPr id="26" name="Text 23"/>
          <p:cNvSpPr/>
          <p:nvPr/>
        </p:nvSpPr>
        <p:spPr>
          <a:xfrm>
            <a:off x="922413" y="3917734"/>
            <a:ext cx="4771483" cy="467006"/>
          </a:xfrm>
          <a:prstGeom prst="rect">
            <a:avLst/>
          </a:prstGeom>
          <a:noFill/>
          <a:ln/>
        </p:spPr>
        <p:txBody>
          <a:bodyPr wrap="square" lIns="0" tIns="0" rIns="0" bIns="0" rtlCol="0" anchor="ctr"/>
          <a:lstStyle/>
          <a:p>
            <a:pPr>
              <a:lnSpc>
                <a:spcPct val="100000"/>
              </a:lnSpc>
            </a:pPr>
            <a:r>
              <a:rPr lang="en-US" sz="3200" b="1" dirty="0">
                <a:solidFill>
                  <a:srgbClr val="B5C7EA"/>
                </a:solidFill>
                <a:latin typeface="Arial" pitchFamily="34" charset="0"/>
                <a:ea typeface="Arial" pitchFamily="34" charset="-122"/>
                <a:cs typeface="Arial" pitchFamily="34" charset="-120"/>
              </a:rPr>
              <a:t>03</a:t>
            </a:r>
            <a:endParaRPr lang="en-US" sz="1600" dirty="0"/>
          </a:p>
        </p:txBody>
      </p:sp>
      <p:sp>
        <p:nvSpPr>
          <p:cNvPr id="27" name="Text 24"/>
          <p:cNvSpPr/>
          <p:nvPr/>
        </p:nvSpPr>
        <p:spPr>
          <a:xfrm>
            <a:off x="922413" y="4496086"/>
            <a:ext cx="4772338" cy="368962"/>
          </a:xfrm>
          <a:prstGeom prst="rect">
            <a:avLst/>
          </a:prstGeom>
          <a:noFill/>
          <a:ln/>
        </p:spPr>
        <p:txBody>
          <a:bodyPr wrap="square" lIns="0" tIns="0" rIns="0" bIns="0" rtlCol="0" anchor="b"/>
          <a:lstStyle/>
          <a:p>
            <a:pPr>
              <a:lnSpc>
                <a:spcPct val="100000"/>
              </a:lnSpc>
            </a:pPr>
            <a:r>
              <a:rPr lang="en-US" sz="1800" b="1" dirty="0">
                <a:solidFill>
                  <a:srgbClr val="4874CB"/>
                </a:solidFill>
                <a:latin typeface="MiSans" pitchFamily="34" charset="0"/>
                <a:ea typeface="MiSans" pitchFamily="34" charset="-122"/>
                <a:cs typeface="MiSans" pitchFamily="34" charset="-120"/>
              </a:rPr>
              <a:t>Scope Rules</a:t>
            </a:r>
            <a:endParaRPr lang="en-US" sz="1600" dirty="0"/>
          </a:p>
        </p:txBody>
      </p:sp>
      <p:sp>
        <p:nvSpPr>
          <p:cNvPr id="28" name="Shape 25"/>
          <p:cNvSpPr/>
          <p:nvPr/>
        </p:nvSpPr>
        <p:spPr>
          <a:xfrm>
            <a:off x="922413" y="4926192"/>
            <a:ext cx="4771751" cy="1204541"/>
          </a:xfrm>
          <a:prstGeom prst="rect">
            <a:avLst/>
          </a:prstGeom>
          <a:solidFill>
            <a:srgbClr val="000000">
              <a:alpha val="0"/>
            </a:srgbClr>
          </a:solidFill>
          <a:ln/>
        </p:spPr>
      </p:sp>
      <p:sp>
        <p:nvSpPr>
          <p:cNvPr id="29" name="Text 26"/>
          <p:cNvSpPr/>
          <p:nvPr/>
        </p:nvSpPr>
        <p:spPr>
          <a:xfrm>
            <a:off x="922413" y="4926192"/>
            <a:ext cx="4771751" cy="1204541"/>
          </a:xfrm>
          <a:prstGeom prst="rect">
            <a:avLst/>
          </a:prstGeom>
          <a:noFill/>
          <a:ln/>
        </p:spPr>
        <p:txBody>
          <a:bodyPr wrap="square" lIns="0" tIns="0" rIns="0" bIns="0" rtlCol="0" anchor="t"/>
          <a:lstStyle/>
          <a:p>
            <a:pPr>
              <a:lnSpc>
                <a:spcPct val="150000"/>
              </a:lnSpc>
            </a:pPr>
            <a:r>
              <a:rPr lang="en-US" sz="1400" dirty="0">
                <a:solidFill>
                  <a:srgbClr val="404040"/>
                </a:solidFill>
                <a:latin typeface="Arial" pitchFamily="34" charset="0"/>
                <a:ea typeface="Arial" pitchFamily="34" charset="-122"/>
                <a:cs typeface="Arial" pitchFamily="34" charset="-120"/>
              </a:rPr>
              <a:t>Distinguish between local and global variables. Local variables are confined to their function, while global variables can be accessed throughout the program.</a:t>
            </a:r>
            <a:endParaRPr lang="en-US" sz="1600" dirty="0"/>
          </a:p>
        </p:txBody>
      </p:sp>
      <p:sp>
        <p:nvSpPr>
          <p:cNvPr id="30" name="Text 27"/>
          <p:cNvSpPr/>
          <p:nvPr/>
        </p:nvSpPr>
        <p:spPr>
          <a:xfrm>
            <a:off x="6531602" y="3917734"/>
            <a:ext cx="4771483" cy="467006"/>
          </a:xfrm>
          <a:prstGeom prst="rect">
            <a:avLst/>
          </a:prstGeom>
          <a:noFill/>
          <a:ln/>
        </p:spPr>
        <p:txBody>
          <a:bodyPr wrap="square" lIns="0" tIns="0" rIns="0" bIns="0" rtlCol="0" anchor="ctr"/>
          <a:lstStyle/>
          <a:p>
            <a:pPr>
              <a:lnSpc>
                <a:spcPct val="100000"/>
              </a:lnSpc>
            </a:pPr>
            <a:r>
              <a:rPr lang="en-US" sz="3200" b="1" dirty="0">
                <a:solidFill>
                  <a:srgbClr val="B5C7EA"/>
                </a:solidFill>
                <a:latin typeface="Arial" pitchFamily="34" charset="0"/>
                <a:ea typeface="Arial" pitchFamily="34" charset="-122"/>
                <a:cs typeface="Arial" pitchFamily="34" charset="-120"/>
              </a:rPr>
              <a:t>04</a:t>
            </a:r>
            <a:endParaRPr lang="en-US" sz="1600" dirty="0"/>
          </a:p>
        </p:txBody>
      </p:sp>
      <p:sp>
        <p:nvSpPr>
          <p:cNvPr id="31" name="Text 28"/>
          <p:cNvSpPr/>
          <p:nvPr/>
        </p:nvSpPr>
        <p:spPr>
          <a:xfrm>
            <a:off x="6531602" y="4496086"/>
            <a:ext cx="4771750" cy="368962"/>
          </a:xfrm>
          <a:prstGeom prst="rect">
            <a:avLst/>
          </a:prstGeom>
          <a:noFill/>
          <a:ln/>
        </p:spPr>
        <p:txBody>
          <a:bodyPr wrap="square" lIns="0" tIns="0" rIns="0" bIns="0" rtlCol="0" anchor="b"/>
          <a:lstStyle/>
          <a:p>
            <a:pPr>
              <a:lnSpc>
                <a:spcPct val="100000"/>
              </a:lnSpc>
            </a:pPr>
            <a:r>
              <a:rPr lang="en-US" sz="1800" b="1" dirty="0">
                <a:solidFill>
                  <a:srgbClr val="4874CB"/>
                </a:solidFill>
                <a:latin typeface="MiSans" pitchFamily="34" charset="0"/>
                <a:ea typeface="MiSans" pitchFamily="34" charset="-122"/>
                <a:cs typeface="MiSans" pitchFamily="34" charset="-120"/>
              </a:rPr>
              <a:t>Practical Example</a:t>
            </a:r>
            <a:endParaRPr lang="en-US" sz="1600" dirty="0"/>
          </a:p>
        </p:txBody>
      </p:sp>
      <p:sp>
        <p:nvSpPr>
          <p:cNvPr id="32" name="Shape 29"/>
          <p:cNvSpPr/>
          <p:nvPr/>
        </p:nvSpPr>
        <p:spPr>
          <a:xfrm>
            <a:off x="6531602" y="4926192"/>
            <a:ext cx="4771751" cy="1204541"/>
          </a:xfrm>
          <a:prstGeom prst="rect">
            <a:avLst/>
          </a:prstGeom>
          <a:solidFill>
            <a:srgbClr val="000000">
              <a:alpha val="0"/>
            </a:srgbClr>
          </a:solidFill>
          <a:ln/>
        </p:spPr>
      </p:sp>
      <p:sp>
        <p:nvSpPr>
          <p:cNvPr id="33" name="Text 30"/>
          <p:cNvSpPr/>
          <p:nvPr/>
        </p:nvSpPr>
        <p:spPr>
          <a:xfrm>
            <a:off x="6531602" y="4926192"/>
            <a:ext cx="4771751" cy="1204541"/>
          </a:xfrm>
          <a:prstGeom prst="rect">
            <a:avLst/>
          </a:prstGeom>
          <a:noFill/>
          <a:ln/>
        </p:spPr>
        <p:txBody>
          <a:bodyPr wrap="square" lIns="0" tIns="0" rIns="0" bIns="0" rtlCol="0" anchor="t"/>
          <a:lstStyle/>
          <a:p>
            <a:pPr>
              <a:lnSpc>
                <a:spcPct val="150000"/>
              </a:lnSpc>
            </a:pPr>
            <a:r>
              <a:rPr lang="en-US" sz="1400" dirty="0">
                <a:solidFill>
                  <a:srgbClr val="262626"/>
                </a:solidFill>
                <a:latin typeface="Arial" pitchFamily="34" charset="0"/>
                <a:ea typeface="Arial" pitchFamily="34" charset="-122"/>
                <a:cs typeface="Arial" pitchFamily="34" charset="-120"/>
              </a:rPr>
              <a:t>Create a calculator function that performs addition, subtraction, multiplication, and division. Return results and practice unpacking tuples.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94B9FF">
                <a:alpha val="58000"/>
              </a:srgbClr>
            </a:gs>
            <a:gs pos="9000">
              <a:srgbClr val="94B9FF">
                <a:alpha val="58000"/>
              </a:srgbClr>
            </a:gs>
            <a:gs pos="37000">
              <a:srgbClr val="94B9FF">
                <a:alpha val="18000"/>
              </a:srgbClr>
            </a:gs>
            <a:gs pos="65000">
              <a:srgbClr val="94B9FF">
                <a:alpha val="13000"/>
              </a:srgbClr>
            </a:gs>
            <a:gs pos="98000">
              <a:srgbClr val="94B9FF">
                <a:alpha val="46000"/>
              </a:srgbClr>
            </a:gs>
            <a:gs pos="100000">
              <a:srgbClr val="94B9FF">
                <a:alpha val="46000"/>
              </a:srgbClr>
            </a:gs>
          </a:gsLst>
          <a:lin ang="17460000" scaled="1"/>
        </a:gradFill>
        <a:effectLst/>
      </p:bgPr>
    </p:bg>
    <p:spTree>
      <p:nvGrpSpPr>
        <p:cNvPr id="1" name=""/>
        <p:cNvGrpSpPr/>
        <p:nvPr/>
      </p:nvGrpSpPr>
      <p:grpSpPr>
        <a:xfrm>
          <a:off x="0" y="0"/>
          <a:ext cx="0" cy="0"/>
          <a:chOff x="0" y="0"/>
          <a:chExt cx="0" cy="0"/>
        </a:xfrm>
      </p:grpSpPr>
      <p:sp>
        <p:nvSpPr>
          <p:cNvPr id="2" name="Shape 0"/>
          <p:cNvSpPr/>
          <p:nvPr/>
        </p:nvSpPr>
        <p:spPr>
          <a:xfrm rot="10800000">
            <a:off x="10527030" y="5723255"/>
            <a:ext cx="6776085" cy="276225"/>
          </a:xfrm>
          <a:prstGeom prst="roundRect">
            <a:avLst>
              <a:gd name="adj" fmla="val 50000"/>
            </a:avLst>
          </a:prstGeom>
          <a:gradFill flip="none" rotWithShape="1">
            <a:gsLst>
              <a:gs pos="0">
                <a:srgbClr val="D1DCF2">
                  <a:alpha val="0"/>
                </a:srgbClr>
              </a:gs>
              <a:gs pos="22000">
                <a:srgbClr val="6389D3">
                  <a:alpha val="0"/>
                </a:srgbClr>
              </a:gs>
              <a:gs pos="69000">
                <a:srgbClr val="6389D3">
                  <a:alpha val="9000"/>
                </a:srgbClr>
              </a:gs>
              <a:gs pos="95000">
                <a:srgbClr val="6389D3">
                  <a:alpha val="39000"/>
                </a:srgbClr>
              </a:gs>
              <a:gs pos="100000">
                <a:srgbClr val="6389D3">
                  <a:alpha val="39000"/>
                </a:srgbClr>
              </a:gs>
            </a:gsLst>
            <a:lin ang="0" scaled="1"/>
          </a:gradFill>
          <a:ln/>
        </p:spPr>
      </p:sp>
      <p:sp>
        <p:nvSpPr>
          <p:cNvPr id="3" name="Text 1"/>
          <p:cNvSpPr/>
          <p:nvPr/>
        </p:nvSpPr>
        <p:spPr>
          <a:xfrm rot="10800000">
            <a:off x="10527030" y="5723255"/>
            <a:ext cx="6776085" cy="27622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Lists Tuples Sets Speed Guide</a:t>
            </a:r>
            <a:endParaRPr lang="en-US" sz="1600" dirty="0"/>
          </a:p>
        </p:txBody>
      </p:sp>
      <p:sp>
        <p:nvSpPr>
          <p:cNvPr id="5" name="Shape 3"/>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6" name="Text 4"/>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8" name="Text 6"/>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0" name="Text 8"/>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2" name="Text 10"/>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726440" y="1848485"/>
            <a:ext cx="3368040" cy="4286250"/>
          </a:xfrm>
          <a:prstGeom prst="round2DiagRect">
            <a:avLst>
              <a:gd name="adj1" fmla="val 12858"/>
              <a:gd name="adj2" fmla="val 0"/>
            </a:avLst>
          </a:prstGeom>
          <a:gradFill flip="none" rotWithShape="1">
            <a:gsLst>
              <a:gs pos="0">
                <a:srgbClr val="FFFFFF">
                  <a:alpha val="5000"/>
                </a:srgbClr>
              </a:gs>
              <a:gs pos="100000">
                <a:srgbClr val="376FFF">
                  <a:alpha val="25000"/>
                </a:srgbClr>
              </a:gs>
            </a:gsLst>
            <a:lin ang="5400000" scaled="1"/>
          </a:gradFill>
          <a:ln w="19050">
            <a:solidFill>
              <a:srgbClr val="87A9FF">
                <a:alpha val="45098"/>
              </a:srgbClr>
            </a:solidFill>
            <a:prstDash val="solid"/>
          </a:ln>
        </p:spPr>
      </p:sp>
      <p:sp>
        <p:nvSpPr>
          <p:cNvPr id="14" name="Text 12"/>
          <p:cNvSpPr/>
          <p:nvPr/>
        </p:nvSpPr>
        <p:spPr>
          <a:xfrm>
            <a:off x="726440" y="1848485"/>
            <a:ext cx="3368040" cy="4286250"/>
          </a:xfrm>
          <a:prstGeom prst="rect">
            <a:avLst/>
          </a:prstGeom>
          <a:noFill/>
          <a:ln/>
        </p:spPr>
        <p:txBody>
          <a:bodyPr wrap="square" lIns="46990" tIns="91440" rIns="91440" bIns="46990" rtlCol="0" anchor="ctr"/>
          <a:lstStyle/>
          <a:p>
            <a:pPr>
              <a:lnSpc>
                <a:spcPct val="150000"/>
              </a:lnSpc>
            </a:pPr>
            <a:endParaRPr lang="en-US" sz="1600" dirty="0"/>
          </a:p>
        </p:txBody>
      </p:sp>
      <p:sp>
        <p:nvSpPr>
          <p:cNvPr id="15" name="Shape 13"/>
          <p:cNvSpPr/>
          <p:nvPr/>
        </p:nvSpPr>
        <p:spPr>
          <a:xfrm>
            <a:off x="2043430" y="1477328"/>
            <a:ext cx="734060" cy="734060"/>
          </a:xfrm>
          <a:prstGeom prst="ellipse">
            <a:avLst/>
          </a:prstGeom>
          <a:solidFill>
            <a:srgbClr val="87A9FF">
              <a:alpha val="25098"/>
            </a:srgbClr>
          </a:solidFill>
          <a:ln/>
        </p:spPr>
      </p:sp>
      <p:sp>
        <p:nvSpPr>
          <p:cNvPr id="16" name="Text 14"/>
          <p:cNvSpPr/>
          <p:nvPr/>
        </p:nvSpPr>
        <p:spPr>
          <a:xfrm>
            <a:off x="2043430" y="1477328"/>
            <a:ext cx="734060" cy="7340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2144395" y="1578293"/>
            <a:ext cx="532130" cy="532130"/>
          </a:xfrm>
          <a:prstGeom prst="ellipse">
            <a:avLst/>
          </a:prstGeom>
          <a:gradFill flip="none" rotWithShape="1">
            <a:gsLst>
              <a:gs pos="0">
                <a:srgbClr val="87A9FF"/>
              </a:gs>
              <a:gs pos="100000">
                <a:srgbClr val="4874CB">
                  <a:alpha val="91000"/>
                </a:srgbClr>
              </a:gs>
            </a:gsLst>
            <a:lin ang="2700000" scaled="1"/>
          </a:gradFill>
          <a:ln/>
          <a:effectLst>
            <a:outerShdw blurRad="139700" dist="26941" dir="2700000" algn="bl" rotWithShape="0">
              <a:srgbClr val="0041E8">
                <a:alpha val="20000"/>
              </a:srgbClr>
            </a:outerShdw>
          </a:effectLst>
        </p:spPr>
      </p:sp>
      <p:sp>
        <p:nvSpPr>
          <p:cNvPr id="18" name="Text 16"/>
          <p:cNvSpPr/>
          <p:nvPr/>
        </p:nvSpPr>
        <p:spPr>
          <a:xfrm>
            <a:off x="2144395" y="1578293"/>
            <a:ext cx="532130" cy="532130"/>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8-27-19:57:37-d2nf5c98bjvh7rlivsc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2510" y="1735773"/>
            <a:ext cx="215900" cy="216535"/>
          </a:xfrm>
          <a:prstGeom prst="rect">
            <a:avLst/>
          </a:prstGeom>
        </p:spPr>
      </p:pic>
      <p:sp>
        <p:nvSpPr>
          <p:cNvPr id="20" name="Shape 17"/>
          <p:cNvSpPr/>
          <p:nvPr/>
        </p:nvSpPr>
        <p:spPr>
          <a:xfrm>
            <a:off x="4442460" y="1848485"/>
            <a:ext cx="3368040" cy="4285615"/>
          </a:xfrm>
          <a:prstGeom prst="round2DiagRect">
            <a:avLst>
              <a:gd name="adj1" fmla="val 12858"/>
              <a:gd name="adj2" fmla="val 0"/>
            </a:avLst>
          </a:prstGeom>
          <a:gradFill flip="none" rotWithShape="1">
            <a:gsLst>
              <a:gs pos="0">
                <a:srgbClr val="FFFFFF">
                  <a:alpha val="5000"/>
                </a:srgbClr>
              </a:gs>
              <a:gs pos="100000">
                <a:srgbClr val="376FFF">
                  <a:alpha val="25000"/>
                </a:srgbClr>
              </a:gs>
            </a:gsLst>
            <a:lin ang="5400000" scaled="1"/>
          </a:gradFill>
          <a:ln w="19050">
            <a:solidFill>
              <a:srgbClr val="87A9FF">
                <a:alpha val="45098"/>
              </a:srgbClr>
            </a:solidFill>
            <a:prstDash val="solid"/>
          </a:ln>
        </p:spPr>
      </p:sp>
      <p:sp>
        <p:nvSpPr>
          <p:cNvPr id="21" name="Text 18"/>
          <p:cNvSpPr/>
          <p:nvPr/>
        </p:nvSpPr>
        <p:spPr>
          <a:xfrm>
            <a:off x="4442460" y="1848485"/>
            <a:ext cx="3368040" cy="4285615"/>
          </a:xfrm>
          <a:prstGeom prst="rect">
            <a:avLst/>
          </a:prstGeom>
          <a:noFill/>
          <a:ln/>
        </p:spPr>
        <p:txBody>
          <a:bodyPr wrap="square" lIns="46990" tIns="91440" rIns="91440" bIns="46990" rtlCol="0" anchor="ctr"/>
          <a:lstStyle/>
          <a:p>
            <a:pPr>
              <a:lnSpc>
                <a:spcPct val="150000"/>
              </a:lnSpc>
            </a:pPr>
            <a:endParaRPr lang="en-US" sz="1600" dirty="0"/>
          </a:p>
        </p:txBody>
      </p:sp>
      <p:sp>
        <p:nvSpPr>
          <p:cNvPr id="22" name="Shape 19"/>
          <p:cNvSpPr/>
          <p:nvPr/>
        </p:nvSpPr>
        <p:spPr>
          <a:xfrm>
            <a:off x="5759450" y="1477328"/>
            <a:ext cx="734060" cy="734060"/>
          </a:xfrm>
          <a:prstGeom prst="ellipse">
            <a:avLst/>
          </a:prstGeom>
          <a:solidFill>
            <a:srgbClr val="87A9FF">
              <a:alpha val="25098"/>
            </a:srgbClr>
          </a:solidFill>
          <a:ln/>
        </p:spPr>
      </p:sp>
      <p:sp>
        <p:nvSpPr>
          <p:cNvPr id="23" name="Text 20"/>
          <p:cNvSpPr/>
          <p:nvPr/>
        </p:nvSpPr>
        <p:spPr>
          <a:xfrm>
            <a:off x="5759450" y="1477328"/>
            <a:ext cx="734060" cy="7340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5861050" y="1578293"/>
            <a:ext cx="532130" cy="532130"/>
          </a:xfrm>
          <a:prstGeom prst="ellipse">
            <a:avLst/>
          </a:prstGeom>
          <a:gradFill flip="none" rotWithShape="1">
            <a:gsLst>
              <a:gs pos="0">
                <a:srgbClr val="87A9FF"/>
              </a:gs>
              <a:gs pos="100000">
                <a:srgbClr val="5A7DD4">
                  <a:alpha val="91000"/>
                </a:srgbClr>
              </a:gs>
            </a:gsLst>
            <a:lin ang="2700000" scaled="1"/>
          </a:gradFill>
          <a:ln/>
          <a:effectLst>
            <a:outerShdw blurRad="139700" dist="26941" dir="2700000" algn="bl" rotWithShape="0">
              <a:srgbClr val="0041E8">
                <a:alpha val="20000"/>
              </a:srgbClr>
            </a:outerShdw>
          </a:effectLst>
        </p:spPr>
      </p:sp>
      <p:sp>
        <p:nvSpPr>
          <p:cNvPr id="25" name="Text 22"/>
          <p:cNvSpPr/>
          <p:nvPr/>
        </p:nvSpPr>
        <p:spPr>
          <a:xfrm>
            <a:off x="5861050" y="1578293"/>
            <a:ext cx="532130" cy="532130"/>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1" descr="https://kimi-img.moonshot.cn/pub/slides/slides_tmpl/image/25-08-27-19:57:37-d2nf5c98bjvh7rlivsc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5830" y="1723073"/>
            <a:ext cx="241935" cy="242570"/>
          </a:xfrm>
          <a:prstGeom prst="rect">
            <a:avLst/>
          </a:prstGeom>
        </p:spPr>
      </p:pic>
      <p:sp>
        <p:nvSpPr>
          <p:cNvPr id="27" name="Shape 23"/>
          <p:cNvSpPr/>
          <p:nvPr/>
        </p:nvSpPr>
        <p:spPr>
          <a:xfrm>
            <a:off x="8158480" y="1849755"/>
            <a:ext cx="3368040" cy="4283075"/>
          </a:xfrm>
          <a:prstGeom prst="round2DiagRect">
            <a:avLst>
              <a:gd name="adj1" fmla="val 12858"/>
              <a:gd name="adj2" fmla="val 0"/>
            </a:avLst>
          </a:prstGeom>
          <a:gradFill flip="none" rotWithShape="1">
            <a:gsLst>
              <a:gs pos="0">
                <a:srgbClr val="FFFFFF">
                  <a:alpha val="5000"/>
                </a:srgbClr>
              </a:gs>
              <a:gs pos="100000">
                <a:srgbClr val="376FFF">
                  <a:alpha val="25000"/>
                </a:srgbClr>
              </a:gs>
            </a:gsLst>
            <a:lin ang="5400000" scaled="1"/>
          </a:gradFill>
          <a:ln w="19050">
            <a:solidFill>
              <a:srgbClr val="87A9FF">
                <a:alpha val="45098"/>
              </a:srgbClr>
            </a:solidFill>
            <a:prstDash val="solid"/>
          </a:ln>
        </p:spPr>
      </p:sp>
      <p:sp>
        <p:nvSpPr>
          <p:cNvPr id="28" name="Text 24"/>
          <p:cNvSpPr/>
          <p:nvPr/>
        </p:nvSpPr>
        <p:spPr>
          <a:xfrm>
            <a:off x="8158480" y="1849755"/>
            <a:ext cx="3368040" cy="4283075"/>
          </a:xfrm>
          <a:prstGeom prst="rect">
            <a:avLst/>
          </a:prstGeom>
          <a:noFill/>
          <a:ln/>
        </p:spPr>
        <p:txBody>
          <a:bodyPr wrap="square" lIns="46990" tIns="91440" rIns="91440" bIns="46990" rtlCol="0" anchor="ctr"/>
          <a:lstStyle/>
          <a:p>
            <a:pPr>
              <a:lnSpc>
                <a:spcPct val="150000"/>
              </a:lnSpc>
            </a:pPr>
            <a:endParaRPr lang="en-US" sz="1600" dirty="0"/>
          </a:p>
        </p:txBody>
      </p:sp>
      <p:sp>
        <p:nvSpPr>
          <p:cNvPr id="29" name="Shape 25"/>
          <p:cNvSpPr/>
          <p:nvPr/>
        </p:nvSpPr>
        <p:spPr>
          <a:xfrm>
            <a:off x="9475470" y="1476058"/>
            <a:ext cx="734060" cy="734060"/>
          </a:xfrm>
          <a:prstGeom prst="ellipse">
            <a:avLst/>
          </a:prstGeom>
          <a:solidFill>
            <a:srgbClr val="87A9FF">
              <a:alpha val="25098"/>
            </a:srgbClr>
          </a:solidFill>
          <a:ln/>
        </p:spPr>
      </p:sp>
      <p:sp>
        <p:nvSpPr>
          <p:cNvPr id="30" name="Text 26"/>
          <p:cNvSpPr/>
          <p:nvPr/>
        </p:nvSpPr>
        <p:spPr>
          <a:xfrm>
            <a:off x="9475470" y="1476058"/>
            <a:ext cx="734060" cy="7340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9577070" y="1577023"/>
            <a:ext cx="532130" cy="532130"/>
          </a:xfrm>
          <a:prstGeom prst="ellipse">
            <a:avLst/>
          </a:prstGeom>
          <a:gradFill flip="none" rotWithShape="1">
            <a:gsLst>
              <a:gs pos="0">
                <a:srgbClr val="87A9FF"/>
              </a:gs>
              <a:gs pos="100000">
                <a:srgbClr val="5A7DD4">
                  <a:alpha val="91000"/>
                </a:srgbClr>
              </a:gs>
            </a:gsLst>
            <a:lin ang="2700000" scaled="1"/>
          </a:gradFill>
          <a:ln/>
          <a:effectLst>
            <a:outerShdw blurRad="139700" dist="26941" dir="2700000" algn="bl" rotWithShape="0">
              <a:srgbClr val="0041E8">
                <a:alpha val="20000"/>
              </a:srgbClr>
            </a:outerShdw>
          </a:effectLst>
        </p:spPr>
      </p:sp>
      <p:sp>
        <p:nvSpPr>
          <p:cNvPr id="32" name="Text 28"/>
          <p:cNvSpPr/>
          <p:nvPr/>
        </p:nvSpPr>
        <p:spPr>
          <a:xfrm>
            <a:off x="9577070" y="1577023"/>
            <a:ext cx="532130" cy="532130"/>
          </a:xfrm>
          <a:prstGeom prst="rect">
            <a:avLst/>
          </a:prstGeom>
          <a:noFill/>
          <a:ln/>
        </p:spPr>
        <p:txBody>
          <a:bodyPr wrap="square" lIns="45720" tIns="91440" rIns="91440" bIns="45720" rtlCol="0" anchor="ctr"/>
          <a:lstStyle/>
          <a:p>
            <a:pPr>
              <a:lnSpc>
                <a:spcPct val="100000"/>
              </a:lnSpc>
            </a:pPr>
            <a:endParaRPr lang="en-US" sz="1600" dirty="0"/>
          </a:p>
        </p:txBody>
      </p:sp>
      <p:pic>
        <p:nvPicPr>
          <p:cNvPr id="33" name="Image 2" descr="https://kimi-img.moonshot.cn/pub/slides/slides_tmpl/image/25-08-27-19:57:37-d2nf5c98bjvh7rlivsd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1850" y="1721803"/>
            <a:ext cx="241935" cy="242570"/>
          </a:xfrm>
          <a:prstGeom prst="rect">
            <a:avLst/>
          </a:prstGeom>
        </p:spPr>
      </p:pic>
      <p:pic>
        <p:nvPicPr>
          <p:cNvPr id="34" name="Image 3" descr="https://kimi-img.moonshot.cn/pub/slides/slides_tmpl/image/25-08-27-19:57:29-d2nf5a98bjvh7rlivs00.png"/>
          <p:cNvPicPr>
            <a:picLocks noChangeAspect="1"/>
          </p:cNvPicPr>
          <p:nvPr/>
        </p:nvPicPr>
        <p:blipFill>
          <a:blip r:embed="rId9">
            <a:alphaModFix amt="74000"/>
          </a:blip>
          <a:srcRect l="128" t="49493" r="-128" b="-2787"/>
          <a:stretch/>
        </p:blipFill>
        <p:spPr>
          <a:xfrm>
            <a:off x="5582285" y="0"/>
            <a:ext cx="6927215" cy="2076450"/>
          </a:xfrm>
          <a:prstGeom prst="rect">
            <a:avLst/>
          </a:prstGeom>
        </p:spPr>
      </p:pic>
      <p:sp>
        <p:nvSpPr>
          <p:cNvPr id="35" name="Shape 29"/>
          <p:cNvSpPr/>
          <p:nvPr/>
        </p:nvSpPr>
        <p:spPr>
          <a:xfrm>
            <a:off x="-3182620" y="6503670"/>
            <a:ext cx="6776085" cy="504190"/>
          </a:xfrm>
          <a:prstGeom prst="roundRect">
            <a:avLst>
              <a:gd name="adj" fmla="val 50000"/>
            </a:avLst>
          </a:prstGeom>
          <a:gradFill flip="none" rotWithShape="1">
            <a:gsLst>
              <a:gs pos="0">
                <a:srgbClr val="D1DCF2">
                  <a:alpha val="0"/>
                </a:srgbClr>
              </a:gs>
              <a:gs pos="22000">
                <a:srgbClr val="6389D3">
                  <a:alpha val="0"/>
                </a:srgbClr>
              </a:gs>
              <a:gs pos="69000">
                <a:srgbClr val="6389D3">
                  <a:alpha val="27000"/>
                </a:srgbClr>
              </a:gs>
              <a:gs pos="95000">
                <a:srgbClr val="6389D3">
                  <a:alpha val="55000"/>
                </a:srgbClr>
              </a:gs>
              <a:gs pos="100000">
                <a:srgbClr val="6389D3">
                  <a:alpha val="55000"/>
                </a:srgbClr>
              </a:gs>
            </a:gsLst>
            <a:lin ang="0" scaled="1"/>
          </a:gradFill>
          <a:ln/>
        </p:spPr>
      </p:sp>
      <p:sp>
        <p:nvSpPr>
          <p:cNvPr id="36" name="Text 30"/>
          <p:cNvSpPr/>
          <p:nvPr/>
        </p:nvSpPr>
        <p:spPr>
          <a:xfrm>
            <a:off x="-3182620" y="6503670"/>
            <a:ext cx="6776085" cy="50419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1"/>
          <p:cNvSpPr/>
          <p:nvPr/>
        </p:nvSpPr>
        <p:spPr>
          <a:xfrm rot="10800000">
            <a:off x="11485880" y="6080760"/>
            <a:ext cx="6776085" cy="529590"/>
          </a:xfrm>
          <a:prstGeom prst="roundRect">
            <a:avLst>
              <a:gd name="adj" fmla="val 50000"/>
            </a:avLst>
          </a:prstGeom>
          <a:gradFill flip="none" rotWithShape="1">
            <a:gsLst>
              <a:gs pos="0">
                <a:srgbClr val="D1DCF2">
                  <a:alpha val="0"/>
                </a:srgbClr>
              </a:gs>
              <a:gs pos="22000">
                <a:srgbClr val="6389D3">
                  <a:alpha val="0"/>
                </a:srgbClr>
              </a:gs>
              <a:gs pos="69000">
                <a:srgbClr val="6389D3">
                  <a:alpha val="9000"/>
                </a:srgbClr>
              </a:gs>
              <a:gs pos="95000">
                <a:srgbClr val="6389D3">
                  <a:alpha val="51000"/>
                </a:srgbClr>
              </a:gs>
              <a:gs pos="100000">
                <a:srgbClr val="6389D3">
                  <a:alpha val="51000"/>
                </a:srgbClr>
              </a:gs>
            </a:gsLst>
            <a:lin ang="0" scaled="1"/>
          </a:gradFill>
          <a:ln/>
        </p:spPr>
      </p:sp>
      <p:sp>
        <p:nvSpPr>
          <p:cNvPr id="38" name="Text 32"/>
          <p:cNvSpPr/>
          <p:nvPr/>
        </p:nvSpPr>
        <p:spPr>
          <a:xfrm rot="10800000">
            <a:off x="11485880" y="6080760"/>
            <a:ext cx="6776085" cy="52959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Text 33"/>
          <p:cNvSpPr/>
          <p:nvPr/>
        </p:nvSpPr>
        <p:spPr>
          <a:xfrm>
            <a:off x="3289935" y="5526723"/>
            <a:ext cx="753745" cy="639445"/>
          </a:xfrm>
          <a:prstGeom prst="rect">
            <a:avLst/>
          </a:prstGeom>
          <a:noFill/>
          <a:ln/>
        </p:spPr>
        <p:txBody>
          <a:bodyPr wrap="square" lIns="0" tIns="0" rIns="0" bIns="107950" rtlCol="0" anchor="ctr"/>
          <a:lstStyle/>
          <a:p>
            <a:pPr algn="ctr">
              <a:lnSpc>
                <a:spcPct val="140000"/>
              </a:lnSpc>
            </a:pPr>
            <a:r>
              <a:rPr lang="en-US" sz="4000" b="1" dirty="0">
                <a:solidFill>
                  <a:srgbClr val="376FFF">
                    <a:alpha val="15000"/>
                  </a:srgbClr>
                </a:solidFill>
                <a:latin typeface="Arial" pitchFamily="34" charset="0"/>
                <a:ea typeface="Arial" pitchFamily="34" charset="-122"/>
                <a:cs typeface="Arial" pitchFamily="34" charset="-120"/>
              </a:rPr>
              <a:t>01</a:t>
            </a:r>
            <a:endParaRPr lang="en-US" sz="1600" dirty="0"/>
          </a:p>
        </p:txBody>
      </p:sp>
      <p:sp>
        <p:nvSpPr>
          <p:cNvPr id="40" name="Text 34"/>
          <p:cNvSpPr/>
          <p:nvPr/>
        </p:nvSpPr>
        <p:spPr>
          <a:xfrm>
            <a:off x="941705" y="2353310"/>
            <a:ext cx="30607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874CB"/>
                </a:solidFill>
                <a:latin typeface="MiSans" pitchFamily="34" charset="0"/>
                <a:ea typeface="MiSans" pitchFamily="34" charset="-122"/>
                <a:cs typeface="MiSans" pitchFamily="34" charset="-120"/>
              </a:rPr>
              <a:t>Lists</a:t>
            </a:r>
            <a:endParaRPr lang="en-US" sz="1600" dirty="0"/>
          </a:p>
        </p:txBody>
      </p:sp>
      <p:sp>
        <p:nvSpPr>
          <p:cNvPr id="41" name="Text 35"/>
          <p:cNvSpPr/>
          <p:nvPr/>
        </p:nvSpPr>
        <p:spPr>
          <a:xfrm>
            <a:off x="888365" y="3201670"/>
            <a:ext cx="306070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Lists are mutable sequences that can store multiple items. Learn to index, slice, and modify lists. Use common methods like append(), remove(), and sort().</a:t>
            </a:r>
            <a:endParaRPr lang="en-US" sz="1600" dirty="0"/>
          </a:p>
        </p:txBody>
      </p:sp>
      <p:sp>
        <p:nvSpPr>
          <p:cNvPr id="42" name="Text 36"/>
          <p:cNvSpPr/>
          <p:nvPr/>
        </p:nvSpPr>
        <p:spPr>
          <a:xfrm>
            <a:off x="7005955" y="5526723"/>
            <a:ext cx="753745" cy="639445"/>
          </a:xfrm>
          <a:prstGeom prst="rect">
            <a:avLst/>
          </a:prstGeom>
          <a:noFill/>
          <a:ln/>
        </p:spPr>
        <p:txBody>
          <a:bodyPr wrap="square" lIns="0" tIns="0" rIns="0" bIns="107950" rtlCol="0" anchor="ctr"/>
          <a:lstStyle/>
          <a:p>
            <a:pPr algn="ctr">
              <a:lnSpc>
                <a:spcPct val="140000"/>
              </a:lnSpc>
            </a:pPr>
            <a:r>
              <a:rPr lang="en-US" sz="4000" b="1" dirty="0">
                <a:solidFill>
                  <a:srgbClr val="376FFF">
                    <a:alpha val="15000"/>
                  </a:srgbClr>
                </a:solidFill>
                <a:latin typeface="Arial" pitchFamily="34" charset="0"/>
                <a:ea typeface="Arial" pitchFamily="34" charset="-122"/>
                <a:cs typeface="Arial" pitchFamily="34" charset="-120"/>
              </a:rPr>
              <a:t>02</a:t>
            </a:r>
            <a:endParaRPr lang="en-US" sz="1600" dirty="0"/>
          </a:p>
        </p:txBody>
      </p:sp>
      <p:sp>
        <p:nvSpPr>
          <p:cNvPr id="43" name="Text 37"/>
          <p:cNvSpPr/>
          <p:nvPr/>
        </p:nvSpPr>
        <p:spPr>
          <a:xfrm>
            <a:off x="4596130" y="2353310"/>
            <a:ext cx="30607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874CB"/>
                </a:solidFill>
                <a:latin typeface="MiSans" pitchFamily="34" charset="0"/>
                <a:ea typeface="MiSans" pitchFamily="34" charset="-122"/>
                <a:cs typeface="MiSans" pitchFamily="34" charset="-120"/>
              </a:rPr>
              <a:t>Tuples</a:t>
            </a:r>
            <a:endParaRPr lang="en-US" sz="1600" dirty="0"/>
          </a:p>
        </p:txBody>
      </p:sp>
      <p:sp>
        <p:nvSpPr>
          <p:cNvPr id="44" name="Text 38"/>
          <p:cNvSpPr/>
          <p:nvPr/>
        </p:nvSpPr>
        <p:spPr>
          <a:xfrm>
            <a:off x="4604385" y="3201670"/>
            <a:ext cx="306070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Tuples are immutable sequences. They are useful for protecting data from changes. Learn to access tuple elements and understand their use cases.</a:t>
            </a:r>
            <a:endParaRPr lang="en-US" sz="1600" dirty="0"/>
          </a:p>
        </p:txBody>
      </p:sp>
      <p:sp>
        <p:nvSpPr>
          <p:cNvPr id="45" name="Text 39"/>
          <p:cNvSpPr/>
          <p:nvPr/>
        </p:nvSpPr>
        <p:spPr>
          <a:xfrm>
            <a:off x="10669270" y="5526723"/>
            <a:ext cx="753745" cy="639445"/>
          </a:xfrm>
          <a:prstGeom prst="rect">
            <a:avLst/>
          </a:prstGeom>
          <a:noFill/>
          <a:ln/>
        </p:spPr>
        <p:txBody>
          <a:bodyPr wrap="square" lIns="0" tIns="0" rIns="0" bIns="107950" rtlCol="0" anchor="ctr"/>
          <a:lstStyle/>
          <a:p>
            <a:pPr algn="ctr">
              <a:lnSpc>
                <a:spcPct val="140000"/>
              </a:lnSpc>
            </a:pPr>
            <a:r>
              <a:rPr lang="en-US" sz="4000" b="1" dirty="0">
                <a:solidFill>
                  <a:srgbClr val="376FFF">
                    <a:alpha val="15000"/>
                  </a:srgbClr>
                </a:solidFill>
                <a:latin typeface="Arial" pitchFamily="34" charset="0"/>
                <a:ea typeface="Arial" pitchFamily="34" charset="-122"/>
                <a:cs typeface="Arial" pitchFamily="34" charset="-120"/>
              </a:rPr>
              <a:t>03</a:t>
            </a:r>
            <a:endParaRPr lang="en-US" sz="1600" dirty="0"/>
          </a:p>
        </p:txBody>
      </p:sp>
      <p:sp>
        <p:nvSpPr>
          <p:cNvPr id="46" name="Text 40"/>
          <p:cNvSpPr/>
          <p:nvPr/>
        </p:nvSpPr>
        <p:spPr>
          <a:xfrm>
            <a:off x="8312150" y="2353310"/>
            <a:ext cx="306070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4874CB"/>
                </a:solidFill>
                <a:latin typeface="MiSans" pitchFamily="34" charset="0"/>
                <a:ea typeface="MiSans" pitchFamily="34" charset="-122"/>
                <a:cs typeface="MiSans" pitchFamily="34" charset="-120"/>
              </a:rPr>
              <a:t>Sets</a:t>
            </a:r>
            <a:endParaRPr lang="en-US" sz="1600" dirty="0"/>
          </a:p>
        </p:txBody>
      </p:sp>
      <p:sp>
        <p:nvSpPr>
          <p:cNvPr id="47" name="Text 41"/>
          <p:cNvSpPr/>
          <p:nvPr/>
        </p:nvSpPr>
        <p:spPr>
          <a:xfrm>
            <a:off x="8328660" y="3232785"/>
            <a:ext cx="3060700"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Sets store unique elements and are useful for membership tests and removing duplicates. Learn to perform set operations like union, intersection, and difference.</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94B9FF">
                <a:alpha val="50000"/>
              </a:srgbClr>
            </a:gs>
            <a:gs pos="12000">
              <a:srgbClr val="94B9FF">
                <a:alpha val="50000"/>
              </a:srgbClr>
            </a:gs>
            <a:gs pos="36000">
              <a:srgbClr val="94B9FF">
                <a:alpha val="0"/>
              </a:srgbClr>
            </a:gs>
            <a:gs pos="63000">
              <a:srgbClr val="94B9FF">
                <a:alpha val="9000"/>
              </a:srgbClr>
            </a:gs>
            <a:gs pos="98000">
              <a:srgbClr val="94B9FF">
                <a:alpha val="54000"/>
              </a:srgbClr>
            </a:gs>
            <a:gs pos="100000">
              <a:srgbClr val="94B9FF">
                <a:alpha val="54000"/>
              </a:srgbClr>
            </a:gs>
          </a:gsLst>
          <a:lin ang="17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30-d2nf5ah8bjvh7rlivs1g.png"/>
          <p:cNvPicPr>
            <a:picLocks noChangeAspect="1"/>
          </p:cNvPicPr>
          <p:nvPr/>
        </p:nvPicPr>
        <p:blipFill>
          <a:blip r:embed="rId3">
            <a:alphaModFix amt="83000"/>
          </a:blip>
          <a:srcRect l="25401" t="16194" r="42943" b="26759"/>
          <a:stretch/>
        </p:blipFill>
        <p:spPr>
          <a:xfrm>
            <a:off x="4166235" y="1635760"/>
            <a:ext cx="3859530" cy="3912235"/>
          </a:xfrm>
          <a:prstGeom prst="rect">
            <a:avLst/>
          </a:prstGeom>
        </p:spPr>
      </p:pic>
      <p:sp>
        <p:nvSpPr>
          <p:cNvPr id="3"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Dictionary Mastery in Action</a:t>
            </a:r>
            <a:endParaRPr lang="en-US" sz="1600" dirty="0"/>
          </a:p>
        </p:txBody>
      </p:sp>
      <p:sp>
        <p:nvSpPr>
          <p:cNvPr id="4"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5"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7"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9"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1"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1" descr="https://kimi-img.moonshot.cn/pub/slides/slides_tmpl/image/25-08-27-19:57:36-d2nf5c18bjvh7rlivsb0.png"/>
          <p:cNvPicPr>
            <a:picLocks noChangeAspect="1"/>
          </p:cNvPicPr>
          <p:nvPr/>
        </p:nvPicPr>
        <p:blipFill>
          <a:blip r:embed="rId4"/>
          <a:srcRect t="19549" b="19549"/>
          <a:stretch/>
        </p:blipFill>
        <p:spPr>
          <a:xfrm flipH="1">
            <a:off x="685800" y="1402398"/>
            <a:ext cx="5400000" cy="2466724"/>
          </a:xfrm>
          <a:prstGeom prst="rect">
            <a:avLst/>
          </a:prstGeom>
        </p:spPr>
      </p:pic>
      <p:pic>
        <p:nvPicPr>
          <p:cNvPr id="13" name="Image 2" descr="https://kimi-img.moonshot.cn/pub/slides/slides_tmpl/image/25-08-27-19:57:36-d2nf5c18bjvh7rlivsbg.png"/>
          <p:cNvPicPr>
            <a:picLocks noChangeAspect="1"/>
          </p:cNvPicPr>
          <p:nvPr/>
        </p:nvPicPr>
        <p:blipFill>
          <a:blip r:embed="rId5"/>
          <a:srcRect t="34778" b="34778"/>
          <a:stretch/>
        </p:blipFill>
        <p:spPr>
          <a:xfrm flipH="1">
            <a:off x="6085840" y="3868738"/>
            <a:ext cx="5400000" cy="2466724"/>
          </a:xfrm>
          <a:prstGeom prst="rect">
            <a:avLst/>
          </a:prstGeom>
        </p:spPr>
      </p:pic>
      <p:sp>
        <p:nvSpPr>
          <p:cNvPr id="14" name="Text 9"/>
          <p:cNvSpPr/>
          <p:nvPr/>
        </p:nvSpPr>
        <p:spPr>
          <a:xfrm>
            <a:off x="6384925" y="1414463"/>
            <a:ext cx="4802400" cy="737086"/>
          </a:xfrm>
          <a:prstGeom prst="rect">
            <a:avLst/>
          </a:prstGeom>
          <a:noFill/>
          <a:ln/>
        </p:spPr>
        <p:txBody>
          <a:bodyPr wrap="square" lIns="0" tIns="0" rIns="0" bIns="0" rtlCol="0" anchor="ctr"/>
          <a:lstStyle/>
          <a:p>
            <a:pPr algn="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sp>
        <p:nvSpPr>
          <p:cNvPr id="15" name="Text 10"/>
          <p:cNvSpPr/>
          <p:nvPr/>
        </p:nvSpPr>
        <p:spPr>
          <a:xfrm>
            <a:off x="685800" y="3983673"/>
            <a:ext cx="5101590" cy="735330"/>
          </a:xfrm>
          <a:prstGeom prst="rect">
            <a:avLst/>
          </a:prstGeom>
          <a:noFill/>
          <a:ln/>
        </p:spPr>
        <p:txBody>
          <a:bodyPr wrap="square" lIns="0" tIns="0" rIns="0" bIns="0" rtlCol="0" anchor="ctr"/>
          <a:lstStyle/>
          <a:p>
            <a:pPr>
              <a:lnSpc>
                <a:spcPct val="100000"/>
              </a:lnSpc>
            </a:pPr>
            <a:r>
              <a:rPr lang="en-US" sz="4000" b="1" dirty="0">
                <a:gradFill flip="none" rotWithShape="0">
                  <a:gsLst>
                    <a:gs pos="0">
                      <a:srgbClr val="ACC1E8"/>
                    </a:gs>
                    <a:gs pos="31000">
                      <a:srgbClr val="849FDE"/>
                    </a:gs>
                    <a:gs pos="68000">
                      <a:srgbClr val="5A7DD4"/>
                    </a:gs>
                    <a:gs pos="100000">
                      <a:srgbClr val="5A7DD4"/>
                    </a:gs>
                  </a:gsLst>
                  <a:lin ang="10800000" scaled="1"/>
                </a:gradFill>
                <a:latin typeface="MiSans" pitchFamily="34" charset="0"/>
                <a:ea typeface="MiSans" pitchFamily="34" charset="-122"/>
                <a:cs typeface="MiSans" pitchFamily="34" charset="-120"/>
              </a:rPr>
              <a:t>01</a:t>
            </a:r>
            <a:endParaRPr lang="en-US" sz="1600" dirty="0"/>
          </a:p>
        </p:txBody>
      </p:sp>
      <p:sp>
        <p:nvSpPr>
          <p:cNvPr id="16" name="Text 11"/>
          <p:cNvSpPr/>
          <p:nvPr/>
        </p:nvSpPr>
        <p:spPr>
          <a:xfrm>
            <a:off x="1438910" y="4337050"/>
            <a:ext cx="5483225" cy="699135"/>
          </a:xfrm>
          <a:prstGeom prst="rect">
            <a:avLst/>
          </a:prstGeom>
          <a:noFill/>
          <a:ln/>
        </p:spPr>
        <p:txBody>
          <a:bodyPr wrap="square" lIns="0" tIns="0" rIns="0" bIns="0" rtlCol="0" anchor="t"/>
          <a:lstStyle/>
          <a:p>
            <a:pPr>
              <a:lnSpc>
                <a:spcPct val="100000"/>
              </a:lnSpc>
            </a:pPr>
            <a:r>
              <a:rPr lang="en-US" sz="2000" b="1" dirty="0">
                <a:solidFill>
                  <a:srgbClr val="4874CB"/>
                </a:solidFill>
                <a:latin typeface="MiSans" pitchFamily="34" charset="0"/>
                <a:ea typeface="MiSans" pitchFamily="34" charset="-122"/>
                <a:cs typeface="MiSans" pitchFamily="34" charset="-120"/>
              </a:rPr>
              <a:t>Dictionary Basics</a:t>
            </a:r>
            <a:endParaRPr lang="en-US" sz="1600" dirty="0"/>
          </a:p>
        </p:txBody>
      </p:sp>
      <p:sp>
        <p:nvSpPr>
          <p:cNvPr id="17" name="Text 12"/>
          <p:cNvSpPr/>
          <p:nvPr/>
        </p:nvSpPr>
        <p:spPr>
          <a:xfrm>
            <a:off x="685800" y="4833938"/>
            <a:ext cx="5101590" cy="1616075"/>
          </a:xfrm>
          <a:prstGeom prst="rect">
            <a:avLst/>
          </a:prstGeom>
          <a:noFill/>
          <a:ln/>
        </p:spPr>
        <p:txBody>
          <a:bodyPr wrap="square" lIns="0" tIns="0" rIns="0" bIns="0" rtlCol="0" anchor="t"/>
          <a:lstStyle/>
          <a:p>
            <a:pPr>
              <a:lnSpc>
                <a:spcPct val="150000"/>
              </a:lnSpc>
            </a:pPr>
            <a:r>
              <a:rPr lang="en-US" sz="1400" b="1" dirty="0">
                <a:solidFill>
                  <a:srgbClr val="262626"/>
                </a:solidFill>
                <a:latin typeface="MiSans" pitchFamily="34" charset="0"/>
                <a:ea typeface="MiSans" pitchFamily="34" charset="-122"/>
                <a:cs typeface="MiSans" pitchFamily="34" charset="-120"/>
              </a:rPr>
              <a:t>Dictionaries store key-value pairs. Learn to create dictionaries, access values using keys, and update entries. Understand the importance of unique keys.</a:t>
            </a:r>
            <a:endParaRPr lang="en-US" sz="1600" dirty="0"/>
          </a:p>
        </p:txBody>
      </p:sp>
      <p:sp>
        <p:nvSpPr>
          <p:cNvPr id="18" name="Text 13"/>
          <p:cNvSpPr/>
          <p:nvPr/>
        </p:nvSpPr>
        <p:spPr>
          <a:xfrm>
            <a:off x="10871215" y="1301591"/>
            <a:ext cx="933445" cy="735330"/>
          </a:xfrm>
          <a:prstGeom prst="rect">
            <a:avLst/>
          </a:prstGeom>
          <a:noFill/>
          <a:ln/>
        </p:spPr>
        <p:txBody>
          <a:bodyPr wrap="square" lIns="0" tIns="0" rIns="0" bIns="0" rtlCol="0" anchor="ctr"/>
          <a:lstStyle/>
          <a:p>
            <a:pPr>
              <a:lnSpc>
                <a:spcPct val="100000"/>
              </a:lnSpc>
            </a:pPr>
            <a:r>
              <a:rPr lang="en-US" sz="4000" b="1" dirty="0">
                <a:gradFill flip="none" rotWithShape="0">
                  <a:gsLst>
                    <a:gs pos="0">
                      <a:srgbClr val="5A7DD4"/>
                    </a:gs>
                    <a:gs pos="36000">
                      <a:srgbClr val="5A7DD4"/>
                    </a:gs>
                    <a:gs pos="99000">
                      <a:srgbClr val="ACC1E8"/>
                    </a:gs>
                    <a:gs pos="100000">
                      <a:srgbClr val="ACC1E8"/>
                    </a:gs>
                  </a:gsLst>
                  <a:lin ang="10800000" scaled="1"/>
                </a:gradFill>
                <a:latin typeface="MiSans" pitchFamily="34" charset="0"/>
                <a:ea typeface="MiSans" pitchFamily="34" charset="-122"/>
                <a:cs typeface="MiSans" pitchFamily="34" charset="-120"/>
              </a:rPr>
              <a:t>02</a:t>
            </a:r>
            <a:endParaRPr lang="en-US" sz="1600" dirty="0"/>
          </a:p>
        </p:txBody>
      </p:sp>
      <p:sp>
        <p:nvSpPr>
          <p:cNvPr id="19" name="Text 14"/>
          <p:cNvSpPr/>
          <p:nvPr/>
        </p:nvSpPr>
        <p:spPr>
          <a:xfrm>
            <a:off x="5118735" y="1600200"/>
            <a:ext cx="5483225" cy="699135"/>
          </a:xfrm>
          <a:prstGeom prst="rect">
            <a:avLst/>
          </a:prstGeom>
          <a:noFill/>
          <a:ln/>
        </p:spPr>
        <p:txBody>
          <a:bodyPr wrap="square" lIns="0" tIns="0" rIns="0" bIns="0" rtlCol="0" anchor="t"/>
          <a:lstStyle/>
          <a:p>
            <a:pPr algn="r">
              <a:lnSpc>
                <a:spcPct val="100000"/>
              </a:lnSpc>
            </a:pPr>
            <a:r>
              <a:rPr lang="en-US" sz="2000" b="1" dirty="0">
                <a:solidFill>
                  <a:srgbClr val="4874CB"/>
                </a:solidFill>
                <a:latin typeface="MiSans" pitchFamily="34" charset="0"/>
                <a:ea typeface="MiSans" pitchFamily="34" charset="-122"/>
                <a:cs typeface="MiSans" pitchFamily="34" charset="-120"/>
              </a:rPr>
              <a:t>Practical Application</a:t>
            </a:r>
            <a:endParaRPr lang="en-US" sz="1600" dirty="0"/>
          </a:p>
        </p:txBody>
      </p:sp>
      <p:sp>
        <p:nvSpPr>
          <p:cNvPr id="20" name="Text 15"/>
          <p:cNvSpPr/>
          <p:nvPr/>
        </p:nvSpPr>
        <p:spPr>
          <a:xfrm>
            <a:off x="6384290" y="2108200"/>
            <a:ext cx="5101590" cy="1617980"/>
          </a:xfrm>
          <a:prstGeom prst="rect">
            <a:avLst/>
          </a:prstGeom>
          <a:noFill/>
          <a:ln/>
        </p:spPr>
        <p:txBody>
          <a:bodyPr wrap="square" lIns="0" tIns="0" rIns="0" bIns="0" rtlCol="0" anchor="t"/>
          <a:lstStyle/>
          <a:p>
            <a:pPr>
              <a:lnSpc>
                <a:spcPct val="150000"/>
              </a:lnSpc>
            </a:pPr>
            <a:r>
              <a:rPr lang="en-US" sz="1400" b="1" dirty="0">
                <a:solidFill>
                  <a:srgbClr val="262626"/>
                </a:solidFill>
                <a:latin typeface="MiSans" pitchFamily="34" charset="0"/>
                <a:ea typeface="MiSans" pitchFamily="34" charset="-122"/>
                <a:cs typeface="MiSans" pitchFamily="34" charset="-120"/>
              </a:rPr>
              <a:t>Build a contact book application. Use dictionaries to store contact information and implement functions to add, search, update, and delete entries.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94B9FF">
                <a:alpha val="59000"/>
              </a:srgbClr>
            </a:gs>
            <a:gs pos="20000">
              <a:srgbClr val="94B9FF">
                <a:alpha val="59000"/>
              </a:srgbClr>
            </a:gs>
            <a:gs pos="44000">
              <a:srgbClr val="94B9FF">
                <a:alpha val="31000"/>
              </a:srgbClr>
            </a:gs>
            <a:gs pos="69000">
              <a:srgbClr val="94B9FF">
                <a:alpha val="11000"/>
              </a:srgbClr>
            </a:gs>
            <a:gs pos="95000">
              <a:srgbClr val="94B9FF">
                <a:alpha val="24000"/>
              </a:srgbClr>
            </a:gs>
            <a:gs pos="100000">
              <a:srgbClr val="94B9FF">
                <a:alpha val="24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30-d2nf5ah8bjvh7rlivs1g.png"/>
          <p:cNvPicPr>
            <a:picLocks noChangeAspect="1"/>
          </p:cNvPicPr>
          <p:nvPr/>
        </p:nvPicPr>
        <p:blipFill>
          <a:blip r:embed="rId3">
            <a:alphaModFix amt="83000"/>
          </a:blip>
          <a:srcRect l="25401" t="16194" r="59766" b="26759"/>
          <a:stretch/>
        </p:blipFill>
        <p:spPr>
          <a:xfrm>
            <a:off x="10478135" y="1482090"/>
            <a:ext cx="1723390" cy="3728085"/>
          </a:xfrm>
          <a:prstGeom prst="rect">
            <a:avLst/>
          </a:prstGeom>
        </p:spPr>
      </p:pic>
      <p:pic>
        <p:nvPicPr>
          <p:cNvPr id="3" name="Image 1" descr="https://kimi-img.moonshot.cn/pub/slides/slides_tmpl/image/25-08-27-19:57:29-d2nf5a98bjvh7rlivrvg.png"/>
          <p:cNvPicPr>
            <a:picLocks noChangeAspect="1"/>
          </p:cNvPicPr>
          <p:nvPr/>
        </p:nvPicPr>
        <p:blipFill>
          <a:blip r:embed="rId4"/>
          <a:srcRect l="20060" t="9520" b="9520"/>
          <a:stretch/>
        </p:blipFill>
        <p:spPr>
          <a:xfrm flipH="1">
            <a:off x="1920875" y="0"/>
            <a:ext cx="6436360" cy="6858000"/>
          </a:xfrm>
          <a:prstGeom prst="rect">
            <a:avLst/>
          </a:prstGeom>
        </p:spPr>
      </p:pic>
      <p:sp>
        <p:nvSpPr>
          <p:cNvPr id="4" name="Text 0"/>
          <p:cNvSpPr/>
          <p:nvPr/>
        </p:nvSpPr>
        <p:spPr>
          <a:xfrm rot="5400000">
            <a:off x="-2324735" y="3696970"/>
            <a:ext cx="0" cy="675005"/>
          </a:xfrm>
          <a:prstGeom prst="rect">
            <a:avLst/>
          </a:prstGeom>
          <a:noFill/>
          <a:ln/>
        </p:spPr>
        <p:txBody>
          <a:bodyPr vert="eaVert"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sp>
        <p:nvSpPr>
          <p:cNvPr id="5" name="Shape 1"/>
          <p:cNvSpPr/>
          <p:nvPr/>
        </p:nvSpPr>
        <p:spPr>
          <a:xfrm>
            <a:off x="11485880" y="49466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6" name="Text 2"/>
          <p:cNvSpPr/>
          <p:nvPr/>
        </p:nvSpPr>
        <p:spPr>
          <a:xfrm>
            <a:off x="11485880" y="49466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11816080" y="49466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8" name="Text 4"/>
          <p:cNvSpPr/>
          <p:nvPr/>
        </p:nvSpPr>
        <p:spPr>
          <a:xfrm>
            <a:off x="11816080" y="49466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650980" y="49466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6"/>
          <p:cNvSpPr/>
          <p:nvPr/>
        </p:nvSpPr>
        <p:spPr>
          <a:xfrm>
            <a:off x="11650980" y="49466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7"/>
          <p:cNvSpPr/>
          <p:nvPr/>
        </p:nvSpPr>
        <p:spPr>
          <a:xfrm>
            <a:off x="788035" y="595630"/>
            <a:ext cx="440134" cy="6069330"/>
          </a:xfrm>
          <a:prstGeom prst="rect">
            <a:avLst/>
          </a:prstGeom>
          <a:noFill/>
          <a:ln/>
        </p:spPr>
        <p:txBody>
          <a:bodyPr vert="eaVert" wrap="square" lIns="91440" tIns="45720" rIns="91440" bIns="45720" rtlCol="0" anchor="t">
            <a:spAutoFit/>
          </a:bodyPr>
          <a:lstStyle/>
          <a:p>
            <a:pPr>
              <a:lnSpc>
                <a:spcPct val="100000"/>
              </a:lnSpc>
            </a:pPr>
            <a:r>
              <a:rPr lang="en-US" sz="2600" b="1" dirty="0">
                <a:solidFill>
                  <a:srgbClr val="3869A6"/>
                </a:solidFill>
                <a:latin typeface="MiSans" pitchFamily="34" charset="0"/>
                <a:ea typeface="MiSans" pitchFamily="34" charset="-122"/>
                <a:cs typeface="MiSans" pitchFamily="34" charset="-120"/>
              </a:rPr>
              <a:t>Strings &amp; File Persistence</a:t>
            </a:r>
            <a:endParaRPr lang="en-US" sz="1600" dirty="0"/>
          </a:p>
        </p:txBody>
      </p:sp>
      <p:sp>
        <p:nvSpPr>
          <p:cNvPr id="12" name="Text 8"/>
          <p:cNvSpPr/>
          <p:nvPr/>
        </p:nvSpPr>
        <p:spPr>
          <a:xfrm>
            <a:off x="1052195" y="13081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pic>
        <p:nvPicPr>
          <p:cNvPr id="13" name="Image 2" descr="https://kimi-img.moonshot.cn/pub/slides/slides_tmpl/image/25-08-27-19:57:29-d2nf5a98bjvh7rlivrs0.png"/>
          <p:cNvPicPr>
            <a:picLocks noChangeAspect="1"/>
          </p:cNvPicPr>
          <p:nvPr/>
        </p:nvPicPr>
        <p:blipFill>
          <a:blip r:embed="rId5"/>
          <a:stretch>
            <a:fillRect/>
          </a:stretch>
        </p:blipFill>
        <p:spPr>
          <a:xfrm rot="1260000" flipH="1">
            <a:off x="-1464310" y="5602605"/>
            <a:ext cx="2905760" cy="1158240"/>
          </a:xfrm>
          <a:prstGeom prst="rect">
            <a:avLst/>
          </a:prstGeom>
        </p:spPr>
      </p:pic>
      <p:pic>
        <p:nvPicPr>
          <p:cNvPr id="14" name="Image 3" descr="https://kimi-img.moonshot.cn/pub/slides/slides_tmpl/image/25-08-27-19:57:38-d2nf5ch8bjvh7rlivsg0.png"/>
          <p:cNvPicPr>
            <a:picLocks noChangeAspect="1"/>
          </p:cNvPicPr>
          <p:nvPr/>
        </p:nvPicPr>
        <p:blipFill>
          <a:blip r:embed="rId6"/>
          <a:srcRect l="48779" t="49185" b="-3804"/>
          <a:stretch/>
        </p:blipFill>
        <p:spPr>
          <a:xfrm>
            <a:off x="-27940" y="0"/>
            <a:ext cx="657860" cy="735965"/>
          </a:xfrm>
          <a:prstGeom prst="rect">
            <a:avLst/>
          </a:prstGeom>
        </p:spPr>
      </p:pic>
      <p:sp>
        <p:nvSpPr>
          <p:cNvPr id="15" name="Shape 9"/>
          <p:cNvSpPr/>
          <p:nvPr/>
        </p:nvSpPr>
        <p:spPr>
          <a:xfrm>
            <a:off x="2202815" y="831215"/>
            <a:ext cx="565785" cy="565785"/>
          </a:xfrm>
          <a:prstGeom prst="ellipse">
            <a:avLst/>
          </a:prstGeom>
          <a:gradFill flip="none" rotWithShape="1">
            <a:gsLst>
              <a:gs pos="0">
                <a:srgbClr val="678DD3">
                  <a:alpha val="53000"/>
                </a:srgbClr>
              </a:gs>
              <a:gs pos="43000">
                <a:srgbClr val="678DD3">
                  <a:alpha val="84000"/>
                </a:srgbClr>
              </a:gs>
              <a:gs pos="100000">
                <a:srgbClr val="678DD3">
                  <a:alpha val="50000"/>
                </a:srgbClr>
              </a:gs>
            </a:gsLst>
            <a:lin ang="6960000" scaled="1"/>
          </a:gradFill>
          <a:ln/>
          <a:effectLst>
            <a:outerShdw blurRad="190500" dist="89803" dir="2700000" algn="bl" rotWithShape="0">
              <a:srgbClr val="4874CB">
                <a:alpha val="40000"/>
              </a:srgbClr>
            </a:outerShdw>
          </a:effectLst>
        </p:spPr>
      </p:sp>
      <p:sp>
        <p:nvSpPr>
          <p:cNvPr id="16" name="Text 10"/>
          <p:cNvSpPr/>
          <p:nvPr/>
        </p:nvSpPr>
        <p:spPr>
          <a:xfrm>
            <a:off x="2202815" y="831215"/>
            <a:ext cx="565785" cy="56578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01</a:t>
            </a:r>
            <a:endParaRPr lang="en-US" sz="1600" dirty="0"/>
          </a:p>
        </p:txBody>
      </p:sp>
      <p:sp>
        <p:nvSpPr>
          <p:cNvPr id="17" name="Text 11"/>
          <p:cNvSpPr/>
          <p:nvPr/>
        </p:nvSpPr>
        <p:spPr>
          <a:xfrm>
            <a:off x="2984500" y="628015"/>
            <a:ext cx="3710305" cy="572135"/>
          </a:xfrm>
          <a:prstGeom prst="rect">
            <a:avLst/>
          </a:prstGeom>
          <a:noFill/>
          <a:ln/>
        </p:spPr>
        <p:txBody>
          <a:bodyPr wrap="square" lIns="0" tIns="0" rIns="0" bIns="0" rtlCol="0" anchor="ctr"/>
          <a:lstStyle/>
          <a:p>
            <a:pPr>
              <a:lnSpc>
                <a:spcPct val="100000"/>
              </a:lnSpc>
            </a:pPr>
            <a:r>
              <a:rPr lang="en-US" sz="1600" b="1" dirty="0">
                <a:solidFill>
                  <a:srgbClr val="4874CB"/>
                </a:solidFill>
                <a:latin typeface="MiSans" pitchFamily="34" charset="0"/>
                <a:ea typeface="MiSans" pitchFamily="34" charset="-122"/>
                <a:cs typeface="MiSans" pitchFamily="34" charset="-120"/>
              </a:rPr>
              <a:t>String Properties</a:t>
            </a:r>
            <a:endParaRPr lang="en-US" sz="1600" dirty="0"/>
          </a:p>
        </p:txBody>
      </p:sp>
      <p:sp>
        <p:nvSpPr>
          <p:cNvPr id="18" name="Text 12"/>
          <p:cNvSpPr/>
          <p:nvPr/>
        </p:nvSpPr>
        <p:spPr>
          <a:xfrm>
            <a:off x="2984500" y="1136650"/>
            <a:ext cx="8607425" cy="915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Strings are immutable sequences of characters. Learn to slice strings and use common methods like upper(), lower(), and strip().</a:t>
            </a:r>
            <a:endParaRPr lang="en-US" sz="1600" dirty="0"/>
          </a:p>
        </p:txBody>
      </p:sp>
      <p:sp>
        <p:nvSpPr>
          <p:cNvPr id="19" name="Shape 13"/>
          <p:cNvSpPr/>
          <p:nvPr/>
        </p:nvSpPr>
        <p:spPr>
          <a:xfrm>
            <a:off x="1663700" y="2267585"/>
            <a:ext cx="565785" cy="565785"/>
          </a:xfrm>
          <a:prstGeom prst="ellipse">
            <a:avLst/>
          </a:prstGeom>
          <a:gradFill flip="none" rotWithShape="1">
            <a:gsLst>
              <a:gs pos="0">
                <a:srgbClr val="678DD3">
                  <a:alpha val="53000"/>
                </a:srgbClr>
              </a:gs>
              <a:gs pos="43000">
                <a:srgbClr val="678DD3">
                  <a:alpha val="84000"/>
                </a:srgbClr>
              </a:gs>
              <a:gs pos="100000">
                <a:srgbClr val="678DD3">
                  <a:alpha val="50000"/>
                </a:srgbClr>
              </a:gs>
            </a:gsLst>
            <a:lin ang="6960000" scaled="1"/>
          </a:gradFill>
          <a:ln/>
          <a:effectLst>
            <a:outerShdw blurRad="190500" dist="89803" dir="2700000" algn="bl" rotWithShape="0">
              <a:srgbClr val="4874CB">
                <a:alpha val="40000"/>
              </a:srgbClr>
            </a:outerShdw>
          </a:effectLst>
        </p:spPr>
      </p:sp>
      <p:sp>
        <p:nvSpPr>
          <p:cNvPr id="20" name="Text 14"/>
          <p:cNvSpPr/>
          <p:nvPr/>
        </p:nvSpPr>
        <p:spPr>
          <a:xfrm>
            <a:off x="1663700" y="2267585"/>
            <a:ext cx="565785" cy="56578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02</a:t>
            </a:r>
            <a:endParaRPr lang="en-US" sz="1600" dirty="0"/>
          </a:p>
        </p:txBody>
      </p:sp>
      <p:sp>
        <p:nvSpPr>
          <p:cNvPr id="21" name="Text 15"/>
          <p:cNvSpPr/>
          <p:nvPr/>
        </p:nvSpPr>
        <p:spPr>
          <a:xfrm>
            <a:off x="2512695" y="2052320"/>
            <a:ext cx="3655695" cy="572135"/>
          </a:xfrm>
          <a:prstGeom prst="rect">
            <a:avLst/>
          </a:prstGeom>
          <a:noFill/>
          <a:ln/>
        </p:spPr>
        <p:txBody>
          <a:bodyPr wrap="square" lIns="0" tIns="0" rIns="0" bIns="0" rtlCol="0" anchor="ctr"/>
          <a:lstStyle/>
          <a:p>
            <a:pPr>
              <a:lnSpc>
                <a:spcPct val="100000"/>
              </a:lnSpc>
            </a:pPr>
            <a:r>
              <a:rPr lang="en-US" sz="1600" b="1" dirty="0">
                <a:solidFill>
                  <a:srgbClr val="4874CB"/>
                </a:solidFill>
                <a:latin typeface="MiSans" pitchFamily="34" charset="0"/>
                <a:ea typeface="MiSans" pitchFamily="34" charset="-122"/>
                <a:cs typeface="MiSans" pitchFamily="34" charset="-120"/>
              </a:rPr>
              <a:t>String Formatting</a:t>
            </a:r>
            <a:endParaRPr lang="en-US" sz="1600" dirty="0"/>
          </a:p>
        </p:txBody>
      </p:sp>
      <p:sp>
        <p:nvSpPr>
          <p:cNvPr id="22" name="Text 16"/>
          <p:cNvSpPr/>
          <p:nvPr/>
        </p:nvSpPr>
        <p:spPr>
          <a:xfrm>
            <a:off x="2512695" y="2560955"/>
            <a:ext cx="8638540" cy="8674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Explore various string formatting techniques, including old-style % formatting and modern f-strings. Practice creating dynamic and readable strings.</a:t>
            </a:r>
            <a:endParaRPr lang="en-US" sz="1600" dirty="0"/>
          </a:p>
        </p:txBody>
      </p:sp>
      <p:sp>
        <p:nvSpPr>
          <p:cNvPr id="23" name="Shape 17"/>
          <p:cNvSpPr/>
          <p:nvPr/>
        </p:nvSpPr>
        <p:spPr>
          <a:xfrm>
            <a:off x="1725930" y="3801745"/>
            <a:ext cx="565785" cy="565785"/>
          </a:xfrm>
          <a:prstGeom prst="ellipse">
            <a:avLst/>
          </a:prstGeom>
          <a:gradFill flip="none" rotWithShape="1">
            <a:gsLst>
              <a:gs pos="0">
                <a:srgbClr val="678DD3">
                  <a:alpha val="53000"/>
                </a:srgbClr>
              </a:gs>
              <a:gs pos="43000">
                <a:srgbClr val="678DD3">
                  <a:alpha val="84000"/>
                </a:srgbClr>
              </a:gs>
              <a:gs pos="100000">
                <a:srgbClr val="678DD3">
                  <a:alpha val="50000"/>
                </a:srgbClr>
              </a:gs>
            </a:gsLst>
            <a:lin ang="6960000" scaled="1"/>
          </a:gradFill>
          <a:ln/>
          <a:effectLst>
            <a:outerShdw blurRad="190500" dist="89803" dir="2700000" algn="bl" rotWithShape="0">
              <a:srgbClr val="4874CB">
                <a:alpha val="40000"/>
              </a:srgbClr>
            </a:outerShdw>
          </a:effectLst>
        </p:spPr>
      </p:sp>
      <p:sp>
        <p:nvSpPr>
          <p:cNvPr id="24" name="Text 18"/>
          <p:cNvSpPr/>
          <p:nvPr/>
        </p:nvSpPr>
        <p:spPr>
          <a:xfrm>
            <a:off x="1725930" y="3801745"/>
            <a:ext cx="565785" cy="56578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03</a:t>
            </a:r>
            <a:endParaRPr lang="en-US" sz="1600" dirty="0"/>
          </a:p>
        </p:txBody>
      </p:sp>
      <p:sp>
        <p:nvSpPr>
          <p:cNvPr id="25" name="Text 19"/>
          <p:cNvSpPr/>
          <p:nvPr/>
        </p:nvSpPr>
        <p:spPr>
          <a:xfrm>
            <a:off x="2574925" y="3565525"/>
            <a:ext cx="3593465" cy="572135"/>
          </a:xfrm>
          <a:prstGeom prst="rect">
            <a:avLst/>
          </a:prstGeom>
          <a:noFill/>
          <a:ln/>
        </p:spPr>
        <p:txBody>
          <a:bodyPr wrap="square" lIns="0" tIns="0" rIns="0" bIns="0" rtlCol="0" anchor="ctr"/>
          <a:lstStyle/>
          <a:p>
            <a:pPr>
              <a:lnSpc>
                <a:spcPct val="100000"/>
              </a:lnSpc>
            </a:pPr>
            <a:r>
              <a:rPr lang="en-US" sz="1600" b="1" dirty="0">
                <a:solidFill>
                  <a:srgbClr val="4874CB"/>
                </a:solidFill>
                <a:latin typeface="MiSans" pitchFamily="34" charset="0"/>
                <a:ea typeface="MiSans" pitchFamily="34" charset="-122"/>
                <a:cs typeface="MiSans" pitchFamily="34" charset="-120"/>
              </a:rPr>
              <a:t>File Handling</a:t>
            </a:r>
            <a:endParaRPr lang="en-US" sz="1600" dirty="0"/>
          </a:p>
        </p:txBody>
      </p:sp>
      <p:sp>
        <p:nvSpPr>
          <p:cNvPr id="26" name="Text 20"/>
          <p:cNvSpPr/>
          <p:nvPr/>
        </p:nvSpPr>
        <p:spPr>
          <a:xfrm>
            <a:off x="2574925" y="4074160"/>
            <a:ext cx="8652510" cy="8674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Learn to open, read, and write files in Python. Use the open() function with modes like 'r', 'w', and 'a'. Practice reading and writing text files.</a:t>
            </a:r>
            <a:endParaRPr lang="en-US" sz="1600" dirty="0"/>
          </a:p>
        </p:txBody>
      </p:sp>
      <p:sp>
        <p:nvSpPr>
          <p:cNvPr id="27" name="Shape 21"/>
          <p:cNvSpPr/>
          <p:nvPr/>
        </p:nvSpPr>
        <p:spPr>
          <a:xfrm>
            <a:off x="2291715" y="5300345"/>
            <a:ext cx="565785" cy="565785"/>
          </a:xfrm>
          <a:prstGeom prst="ellipse">
            <a:avLst/>
          </a:prstGeom>
          <a:gradFill flip="none" rotWithShape="1">
            <a:gsLst>
              <a:gs pos="0">
                <a:srgbClr val="678DD3">
                  <a:alpha val="53000"/>
                </a:srgbClr>
              </a:gs>
              <a:gs pos="43000">
                <a:srgbClr val="678DD3">
                  <a:alpha val="84000"/>
                </a:srgbClr>
              </a:gs>
              <a:gs pos="100000">
                <a:srgbClr val="678DD3">
                  <a:alpha val="50000"/>
                </a:srgbClr>
              </a:gs>
            </a:gsLst>
            <a:lin ang="6960000" scaled="1"/>
          </a:gradFill>
          <a:ln/>
          <a:effectLst>
            <a:outerShdw blurRad="190500" dist="89803" dir="2700000" algn="bl" rotWithShape="0">
              <a:srgbClr val="4874CB">
                <a:alpha val="40000"/>
              </a:srgbClr>
            </a:outerShdw>
          </a:effectLst>
        </p:spPr>
      </p:sp>
      <p:sp>
        <p:nvSpPr>
          <p:cNvPr id="28" name="Text 22"/>
          <p:cNvSpPr/>
          <p:nvPr/>
        </p:nvSpPr>
        <p:spPr>
          <a:xfrm>
            <a:off x="2291715" y="5300345"/>
            <a:ext cx="565785" cy="56578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04</a:t>
            </a:r>
            <a:endParaRPr lang="en-US" sz="1600" dirty="0"/>
          </a:p>
        </p:txBody>
      </p:sp>
      <p:sp>
        <p:nvSpPr>
          <p:cNvPr id="29" name="Text 23"/>
          <p:cNvSpPr/>
          <p:nvPr/>
        </p:nvSpPr>
        <p:spPr>
          <a:xfrm>
            <a:off x="3019425" y="5042535"/>
            <a:ext cx="3619500" cy="572135"/>
          </a:xfrm>
          <a:prstGeom prst="rect">
            <a:avLst/>
          </a:prstGeom>
          <a:noFill/>
          <a:ln/>
        </p:spPr>
        <p:txBody>
          <a:bodyPr wrap="square" lIns="0" tIns="0" rIns="0" bIns="0" rtlCol="0" anchor="ctr"/>
          <a:lstStyle/>
          <a:p>
            <a:pPr>
              <a:lnSpc>
                <a:spcPct val="100000"/>
              </a:lnSpc>
            </a:pPr>
            <a:r>
              <a:rPr lang="en-US" sz="1600" b="1" dirty="0">
                <a:solidFill>
                  <a:srgbClr val="4874CB"/>
                </a:solidFill>
                <a:latin typeface="MiSans" pitchFamily="34" charset="0"/>
                <a:ea typeface="MiSans" pitchFamily="34" charset="-122"/>
                <a:cs typeface="MiSans" pitchFamily="34" charset="-120"/>
              </a:rPr>
              <a:t>Practical Exercise</a:t>
            </a:r>
            <a:endParaRPr lang="en-US" sz="1600" dirty="0"/>
          </a:p>
        </p:txBody>
      </p:sp>
      <p:sp>
        <p:nvSpPr>
          <p:cNvPr id="30" name="Text 24"/>
          <p:cNvSpPr/>
          <p:nvPr/>
        </p:nvSpPr>
        <p:spPr>
          <a:xfrm>
            <a:off x="3019425" y="5551170"/>
            <a:ext cx="8606790" cy="8667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simple diary application. Write multi-line entries to a text file and read them back line-by-line. This exercise reinforces file I/O concepts.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04</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Day 3 OOP &amp; Libraries</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04</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flip="none" rotWithShape="0">
          <a:gsLst>
            <a:gs pos="0">
              <a:srgbClr val="94B9FF">
                <a:alpha val="51000"/>
              </a:srgbClr>
            </a:gs>
            <a:gs pos="9000">
              <a:srgbClr val="94B9FF">
                <a:alpha val="51000"/>
              </a:srgbClr>
            </a:gs>
            <a:gs pos="37000">
              <a:srgbClr val="94B9FF">
                <a:alpha val="11000"/>
              </a:srgbClr>
            </a:gs>
            <a:gs pos="65000">
              <a:srgbClr val="94B9FF">
                <a:alpha val="13000"/>
              </a:srgbClr>
            </a:gs>
            <a:gs pos="98000">
              <a:srgbClr val="94B9FF">
                <a:alpha val="46000"/>
              </a:srgbClr>
            </a:gs>
            <a:gs pos="100000">
              <a:srgbClr val="94B9FF">
                <a:alpha val="46000"/>
              </a:srgbClr>
            </a:gs>
          </a:gsLst>
          <a:lin ang="17460000" scaled="1"/>
        </a:gradFill>
        <a:effectLst/>
      </p:bgPr>
    </p:bg>
    <p:spTree>
      <p:nvGrpSpPr>
        <p:cNvPr id="1" name=""/>
        <p:cNvGrpSpPr/>
        <p:nvPr/>
      </p:nvGrpSpPr>
      <p:grpSpPr>
        <a:xfrm>
          <a:off x="0" y="0"/>
          <a:ext cx="0" cy="0"/>
          <a:chOff x="0" y="0"/>
          <a:chExt cx="0" cy="0"/>
        </a:xfrm>
      </p:grpSpPr>
      <p:sp>
        <p:nvSpPr>
          <p:cNvPr id="2" name="Shape 0"/>
          <p:cNvSpPr/>
          <p:nvPr/>
        </p:nvSpPr>
        <p:spPr>
          <a:xfrm rot="16200000">
            <a:off x="-2660015" y="4650105"/>
            <a:ext cx="6776085" cy="65024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68000"/>
                </a:srgbClr>
              </a:gs>
              <a:gs pos="100000">
                <a:srgbClr val="6389D3">
                  <a:alpha val="68000"/>
                </a:srgbClr>
              </a:gs>
            </a:gsLst>
            <a:lin ang="0" scaled="1"/>
          </a:gradFill>
          <a:ln/>
        </p:spPr>
      </p:sp>
      <p:sp>
        <p:nvSpPr>
          <p:cNvPr id="3" name="Text 1"/>
          <p:cNvSpPr/>
          <p:nvPr/>
        </p:nvSpPr>
        <p:spPr>
          <a:xfrm rot="16200000">
            <a:off x="-2660015" y="4650105"/>
            <a:ext cx="6776085" cy="65024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7:38-d2nf5ch8bjvh7rlivsj0.png"/>
          <p:cNvPicPr>
            <a:picLocks noChangeAspect="1"/>
          </p:cNvPicPr>
          <p:nvPr/>
        </p:nvPicPr>
        <p:blipFill>
          <a:blip r:embed="rId3"/>
          <a:srcRect l="11" r="11"/>
          <a:stretch/>
        </p:blipFill>
        <p:spPr>
          <a:xfrm>
            <a:off x="619125" y="2101215"/>
            <a:ext cx="4103370" cy="3329305"/>
          </a:xfrm>
          <a:prstGeom prst="rect">
            <a:avLst/>
          </a:prstGeom>
        </p:spPr>
      </p:pic>
      <p:sp>
        <p:nvSpPr>
          <p:cNvPr id="5" name="Text 2"/>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Class Object Blueprint Basics</a:t>
            </a:r>
            <a:endParaRPr lang="en-US" sz="1600" dirty="0"/>
          </a:p>
        </p:txBody>
      </p:sp>
      <p:sp>
        <p:nvSpPr>
          <p:cNvPr id="6" name="Shape 3"/>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7" name="Text 4"/>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1" descr="https://kimi-img.moonshot.cn/pub/slides/slides_tmpl/image/25-08-27-19:57:29-d2nf5a98bjvh7rlivs00.png"/>
          <p:cNvPicPr>
            <a:picLocks noChangeAspect="1"/>
          </p:cNvPicPr>
          <p:nvPr/>
        </p:nvPicPr>
        <p:blipFill>
          <a:blip r:embed="rId4">
            <a:alphaModFix amt="74000"/>
          </a:blip>
          <a:srcRect l="128" t="49493" r="-128" b="-2787"/>
          <a:stretch/>
        </p:blipFill>
        <p:spPr>
          <a:xfrm>
            <a:off x="5582285" y="0"/>
            <a:ext cx="6927215" cy="2076450"/>
          </a:xfrm>
          <a:prstGeom prst="rect">
            <a:avLst/>
          </a:prstGeom>
        </p:spPr>
      </p:pic>
      <p:sp>
        <p:nvSpPr>
          <p:cNvPr id="9" name="Shape 5"/>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6"/>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2" name="Text 8"/>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4" name="Text 10"/>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5159375" y="1758950"/>
            <a:ext cx="0" cy="4522470"/>
          </a:xfrm>
          <a:prstGeom prst="line">
            <a:avLst/>
          </a:prstGeom>
          <a:noFill/>
          <a:ln w="25400">
            <a:gradFill flip="none" rotWithShape="1">
              <a:gsLst>
                <a:gs pos="0">
                  <a:srgbClr val="5A7DD4"/>
                </a:gs>
                <a:gs pos="47000">
                  <a:srgbClr val="5A7DD4"/>
                </a:gs>
                <a:gs pos="100000">
                  <a:srgbClr val="C8D5EF"/>
                </a:gs>
              </a:gsLst>
              <a:lin ang="5400000" scaled="1"/>
            </a:gradFill>
            <a:prstDash val="sysDot"/>
            <a:headEnd type="none"/>
            <a:tailEnd type="none"/>
          </a:ln>
        </p:spPr>
      </p:sp>
      <p:sp>
        <p:nvSpPr>
          <p:cNvPr id="16" name="Shape 12"/>
          <p:cNvSpPr/>
          <p:nvPr/>
        </p:nvSpPr>
        <p:spPr>
          <a:xfrm>
            <a:off x="4939030" y="1987550"/>
            <a:ext cx="438150" cy="438150"/>
          </a:xfrm>
          <a:prstGeom prst="ellipse">
            <a:avLst/>
          </a:prstGeom>
          <a:gradFill flip="none" rotWithShape="1">
            <a:gsLst>
              <a:gs pos="0">
                <a:srgbClr val="6292D4"/>
              </a:gs>
              <a:gs pos="19000">
                <a:srgbClr val="6292D4"/>
              </a:gs>
              <a:gs pos="100000">
                <a:srgbClr val="87A9FF"/>
              </a:gs>
            </a:gsLst>
            <a:lin ang="5400000" scaled="1"/>
          </a:gradFill>
          <a:ln/>
          <a:effectLst>
            <a:outerShdw blurRad="50800" dist="25400" dir="2700000" algn="bl" rotWithShape="0">
              <a:srgbClr val="002B9B">
                <a:alpha val="40000"/>
              </a:srgbClr>
            </a:outerShdw>
          </a:effectLst>
        </p:spPr>
      </p:sp>
      <p:sp>
        <p:nvSpPr>
          <p:cNvPr id="17" name="Text 13"/>
          <p:cNvSpPr/>
          <p:nvPr/>
        </p:nvSpPr>
        <p:spPr>
          <a:xfrm>
            <a:off x="4939030" y="1987550"/>
            <a:ext cx="438150" cy="438150"/>
          </a:xfrm>
          <a:prstGeom prst="rect">
            <a:avLst/>
          </a:prstGeom>
          <a:noFill/>
          <a:ln/>
        </p:spPr>
        <p:txBody>
          <a:bodyPr wrap="square" lIns="45720" tIns="91440" rIns="91440" bIns="4572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01</a:t>
            </a:r>
            <a:endParaRPr lang="en-US" sz="1600" dirty="0"/>
          </a:p>
        </p:txBody>
      </p:sp>
      <p:sp>
        <p:nvSpPr>
          <p:cNvPr id="18" name="Text 14"/>
          <p:cNvSpPr/>
          <p:nvPr/>
        </p:nvSpPr>
        <p:spPr>
          <a:xfrm>
            <a:off x="5503719" y="1563827"/>
            <a:ext cx="5899611" cy="368355"/>
          </a:xfrm>
          <a:prstGeom prst="rect">
            <a:avLst/>
          </a:prstGeom>
          <a:noFill/>
          <a:ln/>
        </p:spPr>
        <p:txBody>
          <a:bodyPr wrap="square" lIns="91440" tIns="45720" rIns="91440" bIns="45720" rtlCol="0" anchor="t"/>
          <a:lstStyle/>
          <a:p>
            <a:pPr>
              <a:lnSpc>
                <a:spcPct val="100000"/>
              </a:lnSpc>
            </a:pPr>
            <a:r>
              <a:rPr lang="en-US" sz="1800" b="1" dirty="0">
                <a:solidFill>
                  <a:srgbClr val="4874CB"/>
                </a:solidFill>
                <a:latin typeface="MiSans" pitchFamily="34" charset="0"/>
                <a:ea typeface="MiSans" pitchFamily="34" charset="-122"/>
                <a:cs typeface="MiSans" pitchFamily="34" charset="-120"/>
              </a:rPr>
              <a:t>Class Definition</a:t>
            </a:r>
            <a:endParaRPr lang="en-US" sz="1600" dirty="0"/>
          </a:p>
        </p:txBody>
      </p:sp>
      <p:sp>
        <p:nvSpPr>
          <p:cNvPr id="19" name="Text 15"/>
          <p:cNvSpPr/>
          <p:nvPr/>
        </p:nvSpPr>
        <p:spPr>
          <a:xfrm>
            <a:off x="5504989" y="1932182"/>
            <a:ext cx="6212657" cy="759572"/>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Define classes using the class keyword. Classes are blueprints for creating objects. Learn to define attributes and methods within a class.</a:t>
            </a:r>
            <a:endParaRPr lang="en-US" sz="1600" dirty="0"/>
          </a:p>
        </p:txBody>
      </p:sp>
      <p:sp>
        <p:nvSpPr>
          <p:cNvPr id="20" name="Shape 16"/>
          <p:cNvSpPr/>
          <p:nvPr/>
        </p:nvSpPr>
        <p:spPr>
          <a:xfrm>
            <a:off x="4939030" y="3558540"/>
            <a:ext cx="438150" cy="438150"/>
          </a:xfrm>
          <a:prstGeom prst="ellipse">
            <a:avLst/>
          </a:prstGeom>
          <a:gradFill flip="none" rotWithShape="1">
            <a:gsLst>
              <a:gs pos="0">
                <a:srgbClr val="6292D4"/>
              </a:gs>
              <a:gs pos="19000">
                <a:srgbClr val="6292D4"/>
              </a:gs>
              <a:gs pos="100000">
                <a:srgbClr val="87A9FF"/>
              </a:gs>
            </a:gsLst>
            <a:lin ang="5400000" scaled="1"/>
          </a:gradFill>
          <a:ln/>
          <a:effectLst>
            <a:outerShdw blurRad="50800" dist="25400" dir="2700000" algn="bl" rotWithShape="0">
              <a:srgbClr val="002B9B">
                <a:alpha val="40000"/>
              </a:srgbClr>
            </a:outerShdw>
          </a:effectLst>
        </p:spPr>
      </p:sp>
      <p:sp>
        <p:nvSpPr>
          <p:cNvPr id="21" name="Text 17"/>
          <p:cNvSpPr/>
          <p:nvPr/>
        </p:nvSpPr>
        <p:spPr>
          <a:xfrm>
            <a:off x="4939030" y="3558540"/>
            <a:ext cx="438150" cy="438150"/>
          </a:xfrm>
          <a:prstGeom prst="rect">
            <a:avLst/>
          </a:prstGeom>
          <a:noFill/>
          <a:ln/>
        </p:spPr>
        <p:txBody>
          <a:bodyPr wrap="square" lIns="45720" tIns="91440" rIns="91440" bIns="4572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02</a:t>
            </a:r>
            <a:endParaRPr lang="en-US" sz="1600" dirty="0"/>
          </a:p>
        </p:txBody>
      </p:sp>
      <p:sp>
        <p:nvSpPr>
          <p:cNvPr id="22" name="Text 18"/>
          <p:cNvSpPr/>
          <p:nvPr/>
        </p:nvSpPr>
        <p:spPr>
          <a:xfrm>
            <a:off x="5503719" y="3210560"/>
            <a:ext cx="5899611" cy="368300"/>
          </a:xfrm>
          <a:prstGeom prst="rect">
            <a:avLst/>
          </a:prstGeom>
          <a:noFill/>
          <a:ln/>
        </p:spPr>
        <p:txBody>
          <a:bodyPr wrap="square" lIns="91440" tIns="45720" rIns="91440" bIns="45720" rtlCol="0" anchor="t"/>
          <a:lstStyle/>
          <a:p>
            <a:pPr>
              <a:lnSpc>
                <a:spcPct val="100000"/>
              </a:lnSpc>
            </a:pPr>
            <a:r>
              <a:rPr lang="en-US" sz="1600" b="1" dirty="0">
                <a:solidFill>
                  <a:srgbClr val="4874CB"/>
                </a:solidFill>
                <a:latin typeface="MiSans" pitchFamily="34" charset="0"/>
                <a:ea typeface="MiSans" pitchFamily="34" charset="-122"/>
                <a:cs typeface="MiSans" pitchFamily="34" charset="-120"/>
              </a:rPr>
              <a:t>Instance Attributes</a:t>
            </a:r>
            <a:endParaRPr lang="en-US" sz="1600" dirty="0"/>
          </a:p>
        </p:txBody>
      </p:sp>
      <p:sp>
        <p:nvSpPr>
          <p:cNvPr id="23" name="Text 19"/>
          <p:cNvSpPr/>
          <p:nvPr/>
        </p:nvSpPr>
        <p:spPr>
          <a:xfrm>
            <a:off x="5504989" y="3578860"/>
            <a:ext cx="6212657" cy="759460"/>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__init__ method to initialize instance attributes. These attributes are specific to each object created from the class.</a:t>
            </a:r>
            <a:endParaRPr lang="en-US" sz="1600" dirty="0"/>
          </a:p>
        </p:txBody>
      </p:sp>
      <p:sp>
        <p:nvSpPr>
          <p:cNvPr id="24" name="Shape 20"/>
          <p:cNvSpPr/>
          <p:nvPr/>
        </p:nvSpPr>
        <p:spPr>
          <a:xfrm>
            <a:off x="4939030" y="5129530"/>
            <a:ext cx="438150" cy="438150"/>
          </a:xfrm>
          <a:prstGeom prst="ellipse">
            <a:avLst/>
          </a:prstGeom>
          <a:gradFill flip="none" rotWithShape="1">
            <a:gsLst>
              <a:gs pos="0">
                <a:srgbClr val="6292D4"/>
              </a:gs>
              <a:gs pos="19000">
                <a:srgbClr val="6292D4"/>
              </a:gs>
              <a:gs pos="100000">
                <a:srgbClr val="87A9FF"/>
              </a:gs>
            </a:gsLst>
            <a:lin ang="5400000" scaled="1"/>
          </a:gradFill>
          <a:ln/>
          <a:effectLst>
            <a:outerShdw blurRad="50800" dist="25400" dir="2700000" algn="bl" rotWithShape="0">
              <a:srgbClr val="002B9B">
                <a:alpha val="40000"/>
              </a:srgbClr>
            </a:outerShdw>
          </a:effectLst>
        </p:spPr>
      </p:sp>
      <p:sp>
        <p:nvSpPr>
          <p:cNvPr id="25" name="Text 21"/>
          <p:cNvSpPr/>
          <p:nvPr/>
        </p:nvSpPr>
        <p:spPr>
          <a:xfrm>
            <a:off x="4939030" y="5129530"/>
            <a:ext cx="438150" cy="438150"/>
          </a:xfrm>
          <a:prstGeom prst="rect">
            <a:avLst/>
          </a:prstGeom>
          <a:noFill/>
          <a:ln/>
        </p:spPr>
        <p:txBody>
          <a:bodyPr wrap="square" lIns="45720" tIns="91440" rIns="91440" bIns="45720" rtlCol="0" anchor="ctr"/>
          <a:lstStyle/>
          <a:p>
            <a:pPr algn="ctr">
              <a:lnSpc>
                <a:spcPct val="100000"/>
              </a:lnSpc>
            </a:pPr>
            <a:r>
              <a:rPr lang="en-US" sz="1600" b="1" dirty="0">
                <a:solidFill>
                  <a:srgbClr val="FFFFFF"/>
                </a:solidFill>
                <a:latin typeface="Arial" pitchFamily="34" charset="0"/>
                <a:ea typeface="Arial" pitchFamily="34" charset="-122"/>
                <a:cs typeface="Arial" pitchFamily="34" charset="-120"/>
              </a:rPr>
              <a:t>03</a:t>
            </a:r>
            <a:endParaRPr lang="en-US" sz="1600" dirty="0"/>
          </a:p>
        </p:txBody>
      </p:sp>
      <p:sp>
        <p:nvSpPr>
          <p:cNvPr id="26" name="Text 22"/>
          <p:cNvSpPr/>
          <p:nvPr/>
        </p:nvSpPr>
        <p:spPr>
          <a:xfrm>
            <a:off x="5503719" y="4807585"/>
            <a:ext cx="5899611" cy="368300"/>
          </a:xfrm>
          <a:prstGeom prst="rect">
            <a:avLst/>
          </a:prstGeom>
          <a:noFill/>
          <a:ln/>
        </p:spPr>
        <p:txBody>
          <a:bodyPr wrap="square" lIns="91440" tIns="45720" rIns="91440" bIns="45720" rtlCol="0" anchor="t"/>
          <a:lstStyle/>
          <a:p>
            <a:pPr>
              <a:lnSpc>
                <a:spcPct val="100000"/>
              </a:lnSpc>
            </a:pPr>
            <a:r>
              <a:rPr lang="en-US" sz="1600" b="1" dirty="0">
                <a:solidFill>
                  <a:srgbClr val="4874CB"/>
                </a:solidFill>
                <a:latin typeface="MiSans" pitchFamily="34" charset="0"/>
                <a:ea typeface="MiSans" pitchFamily="34" charset="-122"/>
                <a:cs typeface="MiSans" pitchFamily="34" charset="-120"/>
              </a:rPr>
              <a:t>Practical Example</a:t>
            </a:r>
            <a:endParaRPr lang="en-US" sz="1600" dirty="0"/>
          </a:p>
        </p:txBody>
      </p:sp>
      <p:sp>
        <p:nvSpPr>
          <p:cNvPr id="27" name="Text 23"/>
          <p:cNvSpPr/>
          <p:nvPr/>
        </p:nvSpPr>
        <p:spPr>
          <a:xfrm>
            <a:off x="5504989" y="5175885"/>
            <a:ext cx="6280600" cy="759460"/>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Car class with attributes like fuel level and mileage. Implement methods like drive and refuel to manage the car’s state.</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gradFill flip="none" rotWithShape="0">
          <a:gsLst>
            <a:gs pos="0">
              <a:srgbClr val="94B9FF">
                <a:alpha val="32000"/>
              </a:srgbClr>
            </a:gs>
            <a:gs pos="9000">
              <a:srgbClr val="94B9FF">
                <a:alpha val="32000"/>
              </a:srgbClr>
            </a:gs>
            <a:gs pos="40000">
              <a:srgbClr val="94B9FF">
                <a:alpha val="14000"/>
              </a:srgbClr>
            </a:gs>
            <a:gs pos="62000">
              <a:srgbClr val="94B9FF">
                <a:alpha val="0"/>
              </a:srgbClr>
            </a:gs>
            <a:gs pos="98000">
              <a:srgbClr val="94B9FF">
                <a:alpha val="32000"/>
              </a:srgbClr>
            </a:gs>
            <a:gs pos="100000">
              <a:srgbClr val="94B9FF">
                <a:alpha val="32000"/>
              </a:srgbClr>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rot="16200000">
            <a:off x="8201025" y="6865620"/>
            <a:ext cx="6776085" cy="72390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70000"/>
                </a:srgbClr>
              </a:gs>
              <a:gs pos="100000">
                <a:srgbClr val="6389D3">
                  <a:alpha val="70000"/>
                </a:srgbClr>
              </a:gs>
            </a:gsLst>
            <a:lin ang="0" scaled="1"/>
          </a:gradFill>
          <a:ln/>
        </p:spPr>
      </p:sp>
      <p:sp>
        <p:nvSpPr>
          <p:cNvPr id="3" name="Text 1"/>
          <p:cNvSpPr/>
          <p:nvPr/>
        </p:nvSpPr>
        <p:spPr>
          <a:xfrm rot="16200000">
            <a:off x="8201025" y="6865620"/>
            <a:ext cx="6776085" cy="723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Random Datetime Math Toolkit</a:t>
            </a:r>
            <a:endParaRPr lang="en-US" sz="1600" dirty="0"/>
          </a:p>
        </p:txBody>
      </p:sp>
      <p:sp>
        <p:nvSpPr>
          <p:cNvPr id="5" name="Shape 3"/>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6" name="Text 4"/>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8" name="Text 6"/>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0" name="Text 8"/>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2" name="Text 10"/>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19:57:34-d2nf5bh8bjvh7rlivs8g.png"/>
          <p:cNvPicPr>
            <a:picLocks noChangeAspect="1"/>
          </p:cNvPicPr>
          <p:nvPr/>
        </p:nvPicPr>
        <p:blipFill>
          <a:blip r:embed="rId3">
            <a:alphaModFix amt="94000"/>
          </a:blip>
          <a:srcRect l="13119" b="11073"/>
          <a:stretch/>
        </p:blipFill>
        <p:spPr>
          <a:xfrm>
            <a:off x="6403340" y="1471930"/>
            <a:ext cx="2560955" cy="4660900"/>
          </a:xfrm>
          <a:prstGeom prst="rect">
            <a:avLst/>
          </a:prstGeom>
        </p:spPr>
      </p:pic>
      <p:sp>
        <p:nvSpPr>
          <p:cNvPr id="14" name="Shape 11"/>
          <p:cNvSpPr/>
          <p:nvPr/>
        </p:nvSpPr>
        <p:spPr>
          <a:xfrm rot="16200000">
            <a:off x="5544185" y="3966845"/>
            <a:ext cx="6776085" cy="65024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68000"/>
                </a:srgbClr>
              </a:gs>
              <a:gs pos="100000">
                <a:srgbClr val="6389D3">
                  <a:alpha val="68000"/>
                </a:srgbClr>
              </a:gs>
            </a:gsLst>
            <a:lin ang="0" scaled="1"/>
          </a:gradFill>
          <a:ln/>
        </p:spPr>
      </p:sp>
      <p:sp>
        <p:nvSpPr>
          <p:cNvPr id="15" name="Text 12"/>
          <p:cNvSpPr/>
          <p:nvPr/>
        </p:nvSpPr>
        <p:spPr>
          <a:xfrm rot="16200000">
            <a:off x="5544185" y="3966845"/>
            <a:ext cx="6776085" cy="65024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1" descr="https://kimi-img.moonshot.cn/pub/slides/slides_tmpl/image/25-08-27-19:57:34-d2nf5bh8bjvh7rlivs90.png"/>
          <p:cNvPicPr>
            <a:picLocks noChangeAspect="1"/>
          </p:cNvPicPr>
          <p:nvPr/>
        </p:nvPicPr>
        <p:blipFill>
          <a:blip r:embed="rId4">
            <a:alphaModFix amt="77000"/>
          </a:blip>
          <a:srcRect l="9370" r="17339"/>
          <a:stretch/>
        </p:blipFill>
        <p:spPr>
          <a:xfrm>
            <a:off x="9059545" y="1471930"/>
            <a:ext cx="2560955" cy="4660900"/>
          </a:xfrm>
          <a:prstGeom prst="rect">
            <a:avLst/>
          </a:prstGeom>
        </p:spPr>
      </p:pic>
      <p:sp>
        <p:nvSpPr>
          <p:cNvPr id="17" name="Shape 13"/>
          <p:cNvSpPr/>
          <p:nvPr/>
        </p:nvSpPr>
        <p:spPr>
          <a:xfrm rot="16200000">
            <a:off x="-213360" y="2343785"/>
            <a:ext cx="1623695" cy="120015"/>
          </a:xfrm>
          <a:prstGeom prst="roundRect">
            <a:avLst>
              <a:gd name="adj" fmla="val 50000"/>
            </a:avLst>
          </a:prstGeom>
          <a:gradFill flip="none" rotWithShape="1">
            <a:gsLst>
              <a:gs pos="0">
                <a:srgbClr val="87A9FF">
                  <a:alpha val="61000"/>
                </a:srgbClr>
              </a:gs>
              <a:gs pos="71000">
                <a:srgbClr val="4874CB">
                  <a:alpha val="62000"/>
                </a:srgbClr>
              </a:gs>
              <a:gs pos="100000">
                <a:srgbClr val="4874CB">
                  <a:alpha val="62000"/>
                </a:srgbClr>
              </a:gs>
            </a:gsLst>
            <a:lin ang="2700000" scaled="1"/>
          </a:gradFill>
          <a:ln/>
        </p:spPr>
      </p:sp>
      <p:sp>
        <p:nvSpPr>
          <p:cNvPr id="18" name="Text 14"/>
          <p:cNvSpPr/>
          <p:nvPr/>
        </p:nvSpPr>
        <p:spPr>
          <a:xfrm rot="16200000">
            <a:off x="-213360" y="2343785"/>
            <a:ext cx="1623695" cy="120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rot="16200000">
            <a:off x="-217170" y="4789170"/>
            <a:ext cx="1630045" cy="119380"/>
          </a:xfrm>
          <a:prstGeom prst="roundRect">
            <a:avLst>
              <a:gd name="adj" fmla="val 50000"/>
            </a:avLst>
          </a:prstGeom>
          <a:gradFill flip="none" rotWithShape="1">
            <a:gsLst>
              <a:gs pos="0">
                <a:srgbClr val="87A9FF">
                  <a:alpha val="61000"/>
                </a:srgbClr>
              </a:gs>
              <a:gs pos="71000">
                <a:srgbClr val="4874CB">
                  <a:alpha val="62000"/>
                </a:srgbClr>
              </a:gs>
              <a:gs pos="100000">
                <a:srgbClr val="4874CB">
                  <a:alpha val="62000"/>
                </a:srgbClr>
              </a:gs>
            </a:gsLst>
            <a:lin ang="2700000" scaled="1"/>
          </a:gradFill>
          <a:ln/>
        </p:spPr>
      </p:sp>
      <p:sp>
        <p:nvSpPr>
          <p:cNvPr id="20" name="Text 16"/>
          <p:cNvSpPr/>
          <p:nvPr/>
        </p:nvSpPr>
        <p:spPr>
          <a:xfrm rot="16200000">
            <a:off x="-217170" y="4789170"/>
            <a:ext cx="1630045" cy="1193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867410" y="1427480"/>
            <a:ext cx="4449445" cy="622935"/>
          </a:xfrm>
          <a:prstGeom prst="rect">
            <a:avLst/>
          </a:prstGeom>
          <a:noFill/>
          <a:ln/>
        </p:spPr>
        <p:txBody>
          <a:bodyPr wrap="square" lIns="91440" tIns="45720" rIns="91440" bIns="45720" rtlCol="0" anchor="ctr"/>
          <a:lstStyle/>
          <a:p>
            <a:pPr>
              <a:lnSpc>
                <a:spcPct val="100000"/>
              </a:lnSpc>
            </a:pPr>
            <a:r>
              <a:rPr lang="en-US" sz="2000" b="1" dirty="0">
                <a:solidFill>
                  <a:srgbClr val="3869A6"/>
                </a:solidFill>
                <a:latin typeface="MiSans" pitchFamily="34" charset="0"/>
                <a:ea typeface="MiSans" pitchFamily="34" charset="-122"/>
                <a:cs typeface="MiSans" pitchFamily="34" charset="-120"/>
              </a:rPr>
              <a:t>Random Module</a:t>
            </a:r>
            <a:endParaRPr lang="en-US" sz="1600" dirty="0"/>
          </a:p>
        </p:txBody>
      </p:sp>
      <p:sp>
        <p:nvSpPr>
          <p:cNvPr id="22" name="Text 18"/>
          <p:cNvSpPr/>
          <p:nvPr/>
        </p:nvSpPr>
        <p:spPr>
          <a:xfrm>
            <a:off x="867410" y="1915160"/>
            <a:ext cx="5130165" cy="219456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Use the random module to generate random numbers and make selections. This module is useful for tasks like simulating dice rolls and generating passwords.</a:t>
            </a:r>
            <a:endParaRPr lang="en-US" sz="1600" dirty="0"/>
          </a:p>
        </p:txBody>
      </p:sp>
      <p:sp>
        <p:nvSpPr>
          <p:cNvPr id="23" name="Text 19"/>
          <p:cNvSpPr/>
          <p:nvPr/>
        </p:nvSpPr>
        <p:spPr>
          <a:xfrm>
            <a:off x="867410" y="3857625"/>
            <a:ext cx="4449445" cy="622935"/>
          </a:xfrm>
          <a:prstGeom prst="rect">
            <a:avLst/>
          </a:prstGeom>
          <a:noFill/>
          <a:ln/>
        </p:spPr>
        <p:txBody>
          <a:bodyPr wrap="square" lIns="91440" tIns="45720" rIns="91440" bIns="45720" rtlCol="0" anchor="ctr"/>
          <a:lstStyle/>
          <a:p>
            <a:pPr>
              <a:lnSpc>
                <a:spcPct val="100000"/>
              </a:lnSpc>
            </a:pPr>
            <a:r>
              <a:rPr lang="en-US" sz="2000" b="1" dirty="0">
                <a:solidFill>
                  <a:srgbClr val="3869A6"/>
                </a:solidFill>
                <a:latin typeface="MiSans" pitchFamily="34" charset="0"/>
                <a:ea typeface="MiSans" pitchFamily="34" charset="-122"/>
                <a:cs typeface="MiSans" pitchFamily="34" charset="-120"/>
              </a:rPr>
              <a:t>Datetime Module</a:t>
            </a:r>
            <a:endParaRPr lang="en-US" sz="1600" dirty="0"/>
          </a:p>
        </p:txBody>
      </p:sp>
      <p:sp>
        <p:nvSpPr>
          <p:cNvPr id="24" name="Text 20"/>
          <p:cNvSpPr/>
          <p:nvPr/>
        </p:nvSpPr>
        <p:spPr>
          <a:xfrm>
            <a:off x="867410" y="4389120"/>
            <a:ext cx="5130165" cy="219456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Learn to work with dates and times using the datetime module. Perform operations like calculating time differences and formatting dates.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flip="none" rotWithShape="0">
          <a:gsLst>
            <a:gs pos="0">
              <a:srgbClr val="94B9FF">
                <a:alpha val="54000"/>
              </a:srgbClr>
            </a:gs>
            <a:gs pos="12000">
              <a:srgbClr val="94B9FF">
                <a:alpha val="54000"/>
              </a:srgbClr>
            </a:gs>
            <a:gs pos="40000">
              <a:srgbClr val="94B9FF">
                <a:alpha val="35000"/>
              </a:srgbClr>
            </a:gs>
            <a:gs pos="68000">
              <a:srgbClr val="94B9FF">
                <a:alpha val="24000"/>
              </a:srgbClr>
            </a:gs>
            <a:gs pos="98000">
              <a:srgbClr val="94B9FF">
                <a:alpha val="40000"/>
              </a:srgbClr>
            </a:gs>
            <a:gs pos="100000">
              <a:srgbClr val="94B9FF">
                <a:alpha val="40000"/>
              </a:srgbClr>
            </a:gs>
          </a:gsLst>
          <a:lin ang="17400000" scaled="1"/>
        </a:gradFill>
        <a:effectLst/>
      </p:bgPr>
    </p:bg>
    <p:spTree>
      <p:nvGrpSpPr>
        <p:cNvPr id="1" name=""/>
        <p:cNvGrpSpPr/>
        <p:nvPr/>
      </p:nvGrpSpPr>
      <p:grpSpPr>
        <a:xfrm>
          <a:off x="0" y="0"/>
          <a:ext cx="0" cy="0"/>
          <a:chOff x="0" y="0"/>
          <a:chExt cx="0" cy="0"/>
        </a:xfrm>
      </p:grpSpPr>
      <p:sp>
        <p:nvSpPr>
          <p:cNvPr id="2" name="Shape 0"/>
          <p:cNvSpPr/>
          <p:nvPr/>
        </p:nvSpPr>
        <p:spPr>
          <a:xfrm>
            <a:off x="503555" y="3703320"/>
            <a:ext cx="3856355" cy="2587625"/>
          </a:xfrm>
          <a:prstGeom prst="roundRect">
            <a:avLst>
              <a:gd name="adj" fmla="val 7137"/>
            </a:avLst>
          </a:prstGeom>
          <a:solidFill>
            <a:srgbClr val="FFFFFF"/>
          </a:solidFill>
          <a:ln/>
          <a:effectLst>
            <a:outerShdw blurRad="152400" dist="26941" dir="2700000" algn="bl" rotWithShape="0">
              <a:srgbClr val="000000">
                <a:alpha val="10980"/>
              </a:srgbClr>
            </a:outerShdw>
          </a:effectLst>
        </p:spPr>
      </p:sp>
      <p:sp>
        <p:nvSpPr>
          <p:cNvPr id="3" name="Text 1"/>
          <p:cNvSpPr/>
          <p:nvPr/>
        </p:nvSpPr>
        <p:spPr>
          <a:xfrm>
            <a:off x="503555" y="3703320"/>
            <a:ext cx="3856355" cy="258762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428615" y="667385"/>
            <a:ext cx="634365" cy="634365"/>
          </a:xfrm>
          <a:prstGeom prst="blockArc">
            <a:avLst>
              <a:gd name="adj1" fmla="val 10800000"/>
              <a:gd name="adj2" fmla="val 0"/>
              <a:gd name="adj3" fmla="val 25000"/>
            </a:avLst>
          </a:prstGeom>
          <a:gradFill flip="none" rotWithShape="1">
            <a:gsLst>
              <a:gs pos="0">
                <a:srgbClr val="DAE3F5"/>
              </a:gs>
              <a:gs pos="2000">
                <a:srgbClr val="DAE3F5"/>
              </a:gs>
              <a:gs pos="8000">
                <a:srgbClr val="91ACE0"/>
              </a:gs>
              <a:gs pos="55000">
                <a:srgbClr val="4874CB">
                  <a:alpha val="68000"/>
                </a:srgbClr>
              </a:gs>
              <a:gs pos="100000">
                <a:srgbClr val="345FB6">
                  <a:alpha val="29000"/>
                </a:srgbClr>
              </a:gs>
            </a:gsLst>
            <a:path path="circle">
              <a:fillToRect r="100000" b="100000"/>
            </a:path>
            <a:tileRect l="-100000" t="-100000"/>
          </a:gradFill>
          <a:ln/>
        </p:spPr>
      </p:sp>
      <p:sp>
        <p:nvSpPr>
          <p:cNvPr id="5" name="Text 3"/>
          <p:cNvSpPr/>
          <p:nvPr/>
        </p:nvSpPr>
        <p:spPr>
          <a:xfrm>
            <a:off x="5428615" y="667385"/>
            <a:ext cx="634365" cy="6343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External Packages &amp; Pip Magic</a:t>
            </a:r>
            <a:endParaRPr lang="en-US" sz="1600" dirty="0"/>
          </a:p>
        </p:txBody>
      </p:sp>
      <p:sp>
        <p:nvSpPr>
          <p:cNvPr id="7" name="Shape 5"/>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8" name="Text 6"/>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8"/>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2" name="Text 10"/>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4" name="Text 12"/>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8-27-19:57:37-d2nf5c98bjvh7rlivsdg.png"/>
          <p:cNvPicPr>
            <a:picLocks noChangeAspect="1"/>
          </p:cNvPicPr>
          <p:nvPr/>
        </p:nvPicPr>
        <p:blipFill>
          <a:blip r:embed="rId3">
            <a:alphaModFix amt="87000"/>
          </a:blip>
          <a:srcRect t="6012" b="6012"/>
          <a:stretch/>
        </p:blipFill>
        <p:spPr>
          <a:xfrm>
            <a:off x="5850255" y="1395730"/>
            <a:ext cx="5867400" cy="2212340"/>
          </a:xfrm>
          <a:prstGeom prst="rect">
            <a:avLst/>
          </a:prstGeom>
        </p:spPr>
      </p:pic>
      <p:pic>
        <p:nvPicPr>
          <p:cNvPr id="16" name="Image 1" descr="https://kimi-img.moonshot.cn/pub/slides/slides_tmpl/image/25-08-27-19:57:38-d2nf5ch8bjvh7rlivsgg.png"/>
          <p:cNvPicPr>
            <a:picLocks noChangeAspect="1"/>
          </p:cNvPicPr>
          <p:nvPr/>
        </p:nvPicPr>
        <p:blipFill>
          <a:blip r:embed="rId4">
            <a:alphaModFix amt="95000"/>
          </a:blip>
          <a:srcRect t="4674" b="4674"/>
          <a:stretch/>
        </p:blipFill>
        <p:spPr>
          <a:xfrm>
            <a:off x="4523740" y="3880485"/>
            <a:ext cx="4408805" cy="2233930"/>
          </a:xfrm>
          <a:prstGeom prst="rect">
            <a:avLst/>
          </a:prstGeom>
        </p:spPr>
      </p:pic>
      <p:sp>
        <p:nvSpPr>
          <p:cNvPr id="17" name="Shape 13"/>
          <p:cNvSpPr/>
          <p:nvPr/>
        </p:nvSpPr>
        <p:spPr>
          <a:xfrm rot="10800000">
            <a:off x="4581525" y="3308985"/>
            <a:ext cx="6776085" cy="65024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68000"/>
                </a:srgbClr>
              </a:gs>
              <a:gs pos="100000">
                <a:srgbClr val="6389D3">
                  <a:alpha val="68000"/>
                </a:srgbClr>
              </a:gs>
            </a:gsLst>
            <a:lin ang="0" scaled="1"/>
          </a:gradFill>
          <a:ln/>
        </p:spPr>
      </p:sp>
      <p:sp>
        <p:nvSpPr>
          <p:cNvPr id="18" name="Text 14"/>
          <p:cNvSpPr/>
          <p:nvPr/>
        </p:nvSpPr>
        <p:spPr>
          <a:xfrm rot="10800000">
            <a:off x="4581525" y="3308985"/>
            <a:ext cx="6776085" cy="65024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502920" y="1534795"/>
            <a:ext cx="6639560" cy="1939290"/>
          </a:xfrm>
          <a:prstGeom prst="roundRect">
            <a:avLst>
              <a:gd name="adj" fmla="val 7137"/>
            </a:avLst>
          </a:prstGeom>
          <a:solidFill>
            <a:srgbClr val="FFFFFF"/>
          </a:solidFill>
          <a:ln/>
          <a:effectLst>
            <a:outerShdw blurRad="152400" dist="26941" dir="2700000" algn="bl" rotWithShape="0">
              <a:srgbClr val="000000">
                <a:alpha val="10980"/>
              </a:srgbClr>
            </a:outerShdw>
          </a:effectLst>
        </p:spPr>
      </p:sp>
      <p:sp>
        <p:nvSpPr>
          <p:cNvPr id="20" name="Text 16"/>
          <p:cNvSpPr/>
          <p:nvPr/>
        </p:nvSpPr>
        <p:spPr>
          <a:xfrm>
            <a:off x="502920" y="1534795"/>
            <a:ext cx="6639560" cy="19392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a:off x="7339330" y="3754755"/>
            <a:ext cx="4377690" cy="2568575"/>
          </a:xfrm>
          <a:prstGeom prst="roundRect">
            <a:avLst>
              <a:gd name="adj" fmla="val 7137"/>
            </a:avLst>
          </a:prstGeom>
          <a:solidFill>
            <a:srgbClr val="FFFFFF"/>
          </a:solidFill>
          <a:ln/>
          <a:effectLst>
            <a:outerShdw blurRad="152400" dist="26941" dir="2700000" algn="bl" rotWithShape="0">
              <a:srgbClr val="000000">
                <a:alpha val="10980"/>
              </a:srgbClr>
            </a:outerShdw>
          </a:effectLst>
        </p:spPr>
      </p:sp>
      <p:sp>
        <p:nvSpPr>
          <p:cNvPr id="22" name="Text 18"/>
          <p:cNvSpPr/>
          <p:nvPr/>
        </p:nvSpPr>
        <p:spPr>
          <a:xfrm>
            <a:off x="7339330" y="3754755"/>
            <a:ext cx="4377690" cy="2568575"/>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2" descr="https://kimi-img.moonshot.cn/pub/slides/slides_tmpl/image/25-08-27-19:57:29-d2nf5a98bjvh7rlivs00.png"/>
          <p:cNvPicPr>
            <a:picLocks noChangeAspect="1"/>
          </p:cNvPicPr>
          <p:nvPr/>
        </p:nvPicPr>
        <p:blipFill>
          <a:blip r:embed="rId5">
            <a:alphaModFix amt="74000"/>
          </a:blip>
          <a:srcRect l="128" t="49493" r="-128" b="-2787"/>
          <a:stretch/>
        </p:blipFill>
        <p:spPr>
          <a:xfrm>
            <a:off x="5023485" y="294005"/>
            <a:ext cx="6927215" cy="2076450"/>
          </a:xfrm>
          <a:prstGeom prst="rect">
            <a:avLst/>
          </a:prstGeom>
        </p:spPr>
      </p:pic>
      <p:sp>
        <p:nvSpPr>
          <p:cNvPr id="24" name="Text 19"/>
          <p:cNvSpPr/>
          <p:nvPr/>
        </p:nvSpPr>
        <p:spPr>
          <a:xfrm>
            <a:off x="628189" y="1663533"/>
            <a:ext cx="5899611" cy="368329"/>
          </a:xfrm>
          <a:prstGeom prst="rect">
            <a:avLst/>
          </a:prstGeom>
          <a:noFill/>
          <a:ln/>
        </p:spPr>
        <p:txBody>
          <a:bodyPr wrap="square" lIns="91440" tIns="45720" rIns="91440" bIns="45720" rtlCol="0" anchor="t"/>
          <a:lstStyle/>
          <a:p>
            <a:pPr>
              <a:lnSpc>
                <a:spcPct val="100000"/>
              </a:lnSpc>
            </a:pPr>
            <a:r>
              <a:rPr lang="en-US" sz="1600" b="1" dirty="0">
                <a:solidFill>
                  <a:srgbClr val="4874CB"/>
                </a:solidFill>
                <a:latin typeface="MiSans" pitchFamily="34" charset="0"/>
                <a:ea typeface="MiSans" pitchFamily="34" charset="-122"/>
                <a:cs typeface="MiSans" pitchFamily="34" charset="-120"/>
              </a:rPr>
              <a:t>Installing Packages</a:t>
            </a:r>
            <a:endParaRPr lang="en-US" sz="1600" dirty="0"/>
          </a:p>
        </p:txBody>
      </p:sp>
      <p:sp>
        <p:nvSpPr>
          <p:cNvPr id="25" name="Text 20"/>
          <p:cNvSpPr/>
          <p:nvPr/>
        </p:nvSpPr>
        <p:spPr>
          <a:xfrm>
            <a:off x="628015" y="1986280"/>
            <a:ext cx="651446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Use pip to install external packages. Learn to manage dependencies with requirements.txt and create virtual environments for isolated projects.</a:t>
            </a:r>
            <a:endParaRPr lang="en-US" sz="1600" dirty="0"/>
          </a:p>
        </p:txBody>
      </p:sp>
      <p:sp>
        <p:nvSpPr>
          <p:cNvPr id="26" name="Text 21"/>
          <p:cNvSpPr/>
          <p:nvPr/>
        </p:nvSpPr>
        <p:spPr>
          <a:xfrm>
            <a:off x="577215" y="3895090"/>
            <a:ext cx="3708400" cy="538480"/>
          </a:xfrm>
          <a:prstGeom prst="rect">
            <a:avLst/>
          </a:prstGeom>
          <a:noFill/>
          <a:ln/>
        </p:spPr>
        <p:txBody>
          <a:bodyPr wrap="square" lIns="91440" tIns="45720" rIns="91440" bIns="45720" rtlCol="0" anchor="t"/>
          <a:lstStyle/>
          <a:p>
            <a:pPr algn="ctr">
              <a:lnSpc>
                <a:spcPct val="100000"/>
              </a:lnSpc>
            </a:pPr>
            <a:r>
              <a:rPr lang="en-US" sz="1600" b="1" dirty="0">
                <a:solidFill>
                  <a:srgbClr val="4874CB"/>
                </a:solidFill>
                <a:latin typeface="MiSans" pitchFamily="34" charset="0"/>
                <a:ea typeface="MiSans" pitchFamily="34" charset="-122"/>
                <a:cs typeface="MiSans" pitchFamily="34" charset="-120"/>
              </a:rPr>
              <a:t>Requests Library</a:t>
            </a:r>
            <a:endParaRPr lang="en-US" sz="1600" dirty="0"/>
          </a:p>
        </p:txBody>
      </p:sp>
      <p:sp>
        <p:nvSpPr>
          <p:cNvPr id="27" name="Text 22"/>
          <p:cNvSpPr/>
          <p:nvPr/>
        </p:nvSpPr>
        <p:spPr>
          <a:xfrm>
            <a:off x="609600" y="4314825"/>
            <a:ext cx="366776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Explore the requests library for making HTTP requests. Fetch data from web APIs and practice handling responses.</a:t>
            </a:r>
            <a:endParaRPr lang="en-US" sz="1600" dirty="0"/>
          </a:p>
        </p:txBody>
      </p:sp>
      <p:sp>
        <p:nvSpPr>
          <p:cNvPr id="28" name="Text 23"/>
          <p:cNvSpPr/>
          <p:nvPr/>
        </p:nvSpPr>
        <p:spPr>
          <a:xfrm>
            <a:off x="7425690" y="3855720"/>
            <a:ext cx="3708400" cy="538480"/>
          </a:xfrm>
          <a:prstGeom prst="rect">
            <a:avLst/>
          </a:prstGeom>
          <a:noFill/>
          <a:ln/>
        </p:spPr>
        <p:txBody>
          <a:bodyPr wrap="square" lIns="91440" tIns="45720" rIns="91440" bIns="45720" rtlCol="0" anchor="ctr"/>
          <a:lstStyle/>
          <a:p>
            <a:pPr algn="ctr">
              <a:lnSpc>
                <a:spcPct val="100000"/>
              </a:lnSpc>
            </a:pPr>
            <a:r>
              <a:rPr lang="en-US" sz="1600" b="1" dirty="0">
                <a:solidFill>
                  <a:srgbClr val="4874CB"/>
                </a:solidFill>
                <a:latin typeface="MiSans" pitchFamily="34" charset="0"/>
                <a:ea typeface="MiSans" pitchFamily="34" charset="-122"/>
                <a:cs typeface="MiSans" pitchFamily="34" charset="-120"/>
              </a:rPr>
              <a:t>Pandas Library</a:t>
            </a:r>
            <a:endParaRPr lang="en-US" sz="1600" dirty="0"/>
          </a:p>
        </p:txBody>
      </p:sp>
      <p:sp>
        <p:nvSpPr>
          <p:cNvPr id="29" name="Text 24"/>
          <p:cNvSpPr/>
          <p:nvPr/>
        </p:nvSpPr>
        <p:spPr>
          <a:xfrm>
            <a:off x="7483475" y="4326255"/>
            <a:ext cx="412115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Get started with pandas for data analysis. Load CSV files into DataFrames and perform basic operations like filtering and summarizing data.</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05</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Mini Projects</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05</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0">
          <a:gsLst>
            <a:gs pos="0">
              <a:srgbClr val="94B9FF">
                <a:alpha val="74000"/>
              </a:srgbClr>
            </a:gs>
            <a:gs pos="9000">
              <a:srgbClr val="94B9FF">
                <a:alpha val="74000"/>
              </a:srgbClr>
            </a:gs>
            <a:gs pos="40000">
              <a:srgbClr val="94B9FF">
                <a:alpha val="11000"/>
              </a:srgbClr>
            </a:gs>
            <a:gs pos="63000">
              <a:srgbClr val="94B9FF">
                <a:alpha val="9000"/>
              </a:srgbClr>
            </a:gs>
            <a:gs pos="84000">
              <a:srgbClr val="94B9FF">
                <a:alpha val="46000"/>
              </a:srgbClr>
            </a:gs>
            <a:gs pos="100000">
              <a:srgbClr val="94B9FF">
                <a:alpha val="46000"/>
              </a:srgbClr>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523875" y="3590925"/>
            <a:ext cx="5337175"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3" name="Text 1"/>
          <p:cNvSpPr/>
          <p:nvPr/>
        </p:nvSpPr>
        <p:spPr>
          <a:xfrm>
            <a:off x="523875" y="3590925"/>
            <a:ext cx="5337175"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28650" y="367982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5" name="Text 3"/>
          <p:cNvSpPr/>
          <p:nvPr/>
        </p:nvSpPr>
        <p:spPr>
          <a:xfrm>
            <a:off x="628650" y="367982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48335" y="3717925"/>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704215" y="4602480"/>
            <a:ext cx="1031875" cy="823595"/>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2</a:t>
            </a:r>
            <a:endParaRPr lang="en-US" sz="1600" dirty="0"/>
          </a:p>
        </p:txBody>
      </p:sp>
      <p:sp>
        <p:nvSpPr>
          <p:cNvPr id="8" name="Shape 6"/>
          <p:cNvSpPr/>
          <p:nvPr/>
        </p:nvSpPr>
        <p:spPr>
          <a:xfrm>
            <a:off x="523875" y="4544695"/>
            <a:ext cx="5419725"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9" name="Text 7"/>
          <p:cNvSpPr/>
          <p:nvPr/>
        </p:nvSpPr>
        <p:spPr>
          <a:xfrm>
            <a:off x="523875" y="4544695"/>
            <a:ext cx="5419725"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28650" y="463359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11" name="Text 9"/>
          <p:cNvSpPr/>
          <p:nvPr/>
        </p:nvSpPr>
        <p:spPr>
          <a:xfrm>
            <a:off x="628650" y="463359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627380" y="4664710"/>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02</a:t>
            </a:r>
            <a:endParaRPr lang="en-US" sz="1600" dirty="0"/>
          </a:p>
        </p:txBody>
      </p:sp>
      <p:sp>
        <p:nvSpPr>
          <p:cNvPr id="13" name="Text 11"/>
          <p:cNvSpPr/>
          <p:nvPr/>
        </p:nvSpPr>
        <p:spPr>
          <a:xfrm>
            <a:off x="704215" y="5563870"/>
            <a:ext cx="1031875" cy="823595"/>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2</a:t>
            </a:r>
            <a:endParaRPr lang="en-US" sz="1600" dirty="0"/>
          </a:p>
        </p:txBody>
      </p:sp>
      <p:sp>
        <p:nvSpPr>
          <p:cNvPr id="14" name="Shape 12"/>
          <p:cNvSpPr/>
          <p:nvPr/>
        </p:nvSpPr>
        <p:spPr>
          <a:xfrm>
            <a:off x="523875" y="5506085"/>
            <a:ext cx="5419725"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15" name="Text 13"/>
          <p:cNvSpPr/>
          <p:nvPr/>
        </p:nvSpPr>
        <p:spPr>
          <a:xfrm>
            <a:off x="523875" y="5506085"/>
            <a:ext cx="5419725"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28650" y="559498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17" name="Text 15"/>
          <p:cNvSpPr/>
          <p:nvPr/>
        </p:nvSpPr>
        <p:spPr>
          <a:xfrm>
            <a:off x="628650" y="559498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27380" y="5626100"/>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03</a:t>
            </a:r>
            <a:endParaRPr lang="en-US" sz="1600" dirty="0"/>
          </a:p>
        </p:txBody>
      </p:sp>
      <p:sp>
        <p:nvSpPr>
          <p:cNvPr id="19" name="Shape 17"/>
          <p:cNvSpPr/>
          <p:nvPr/>
        </p:nvSpPr>
        <p:spPr>
          <a:xfrm>
            <a:off x="6350000" y="3590925"/>
            <a:ext cx="5262880"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20" name="Text 18"/>
          <p:cNvSpPr/>
          <p:nvPr/>
        </p:nvSpPr>
        <p:spPr>
          <a:xfrm>
            <a:off x="6350000" y="3590925"/>
            <a:ext cx="5262880"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6454775" y="367982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22" name="Text 20"/>
          <p:cNvSpPr/>
          <p:nvPr/>
        </p:nvSpPr>
        <p:spPr>
          <a:xfrm>
            <a:off x="6454775" y="367982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Text 21"/>
          <p:cNvSpPr/>
          <p:nvPr/>
        </p:nvSpPr>
        <p:spPr>
          <a:xfrm>
            <a:off x="6474460" y="3717925"/>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04</a:t>
            </a:r>
            <a:endParaRPr lang="en-US" sz="1600" dirty="0"/>
          </a:p>
        </p:txBody>
      </p:sp>
      <p:sp>
        <p:nvSpPr>
          <p:cNvPr id="24" name="Text 22"/>
          <p:cNvSpPr/>
          <p:nvPr/>
        </p:nvSpPr>
        <p:spPr>
          <a:xfrm>
            <a:off x="6530340" y="4602480"/>
            <a:ext cx="1031875" cy="823595"/>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2</a:t>
            </a:r>
            <a:endParaRPr lang="en-US" sz="1600" dirty="0"/>
          </a:p>
        </p:txBody>
      </p:sp>
      <p:sp>
        <p:nvSpPr>
          <p:cNvPr id="25" name="Shape 23"/>
          <p:cNvSpPr/>
          <p:nvPr/>
        </p:nvSpPr>
        <p:spPr>
          <a:xfrm>
            <a:off x="6350000" y="4544695"/>
            <a:ext cx="5262880"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26" name="Text 24"/>
          <p:cNvSpPr/>
          <p:nvPr/>
        </p:nvSpPr>
        <p:spPr>
          <a:xfrm>
            <a:off x="6350000" y="4544695"/>
            <a:ext cx="5262880"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6454775" y="463359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28" name="Text 26"/>
          <p:cNvSpPr/>
          <p:nvPr/>
        </p:nvSpPr>
        <p:spPr>
          <a:xfrm>
            <a:off x="6454775" y="463359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7"/>
          <p:cNvSpPr/>
          <p:nvPr/>
        </p:nvSpPr>
        <p:spPr>
          <a:xfrm>
            <a:off x="6453505" y="4664710"/>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05</a:t>
            </a:r>
            <a:endParaRPr lang="en-US" sz="1600" dirty="0"/>
          </a:p>
        </p:txBody>
      </p:sp>
      <p:sp>
        <p:nvSpPr>
          <p:cNvPr id="30" name="Text 28"/>
          <p:cNvSpPr/>
          <p:nvPr/>
        </p:nvSpPr>
        <p:spPr>
          <a:xfrm>
            <a:off x="6530340" y="5563870"/>
            <a:ext cx="1031875" cy="823595"/>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2</a:t>
            </a:r>
            <a:endParaRPr lang="en-US" sz="1600" dirty="0"/>
          </a:p>
        </p:txBody>
      </p:sp>
      <p:sp>
        <p:nvSpPr>
          <p:cNvPr id="31" name="Shape 29"/>
          <p:cNvSpPr/>
          <p:nvPr/>
        </p:nvSpPr>
        <p:spPr>
          <a:xfrm>
            <a:off x="6350000" y="5506085"/>
            <a:ext cx="5262880" cy="633730"/>
          </a:xfrm>
          <a:prstGeom prst="roundRect">
            <a:avLst>
              <a:gd name="adj" fmla="val 50000"/>
            </a:avLst>
          </a:prstGeom>
          <a:gradFill flip="none" rotWithShape="1">
            <a:gsLst>
              <a:gs pos="0">
                <a:srgbClr val="FFFFFF"/>
              </a:gs>
              <a:gs pos="2000">
                <a:srgbClr val="FFFFFF"/>
              </a:gs>
              <a:gs pos="55000">
                <a:srgbClr val="FFFFFF">
                  <a:alpha val="27000"/>
                </a:srgbClr>
              </a:gs>
              <a:gs pos="100000">
                <a:srgbClr val="FFFFFF"/>
              </a:gs>
            </a:gsLst>
            <a:lin ang="2700000" scaled="1"/>
          </a:gradFill>
          <a:ln w="19050">
            <a:solidFill>
              <a:srgbClr val="FFFFFF"/>
            </a:solidFill>
            <a:prstDash val="solid"/>
          </a:ln>
          <a:effectLst>
            <a:outerShdw blurRad="203200" dist="63500" dir="2700000" algn="bl" rotWithShape="0">
              <a:srgbClr val="6389D3">
                <a:alpha val="58039"/>
              </a:srgbClr>
            </a:outerShdw>
          </a:effectLst>
        </p:spPr>
      </p:sp>
      <p:sp>
        <p:nvSpPr>
          <p:cNvPr id="32" name="Text 30"/>
          <p:cNvSpPr/>
          <p:nvPr/>
        </p:nvSpPr>
        <p:spPr>
          <a:xfrm>
            <a:off x="6350000" y="5506085"/>
            <a:ext cx="5262880" cy="63373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6454775" y="5594985"/>
            <a:ext cx="469265" cy="469265"/>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p:spPr>
      </p:sp>
      <p:sp>
        <p:nvSpPr>
          <p:cNvPr id="34" name="Text 32"/>
          <p:cNvSpPr/>
          <p:nvPr/>
        </p:nvSpPr>
        <p:spPr>
          <a:xfrm>
            <a:off x="6454775" y="5594985"/>
            <a:ext cx="469265" cy="46926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Text 33"/>
          <p:cNvSpPr/>
          <p:nvPr/>
        </p:nvSpPr>
        <p:spPr>
          <a:xfrm>
            <a:off x="6453505" y="5626100"/>
            <a:ext cx="513080" cy="431165"/>
          </a:xfrm>
          <a:prstGeom prst="rect">
            <a:avLst/>
          </a:prstGeom>
          <a:noFill/>
          <a:ln/>
        </p:spPr>
        <p:txBody>
          <a:bodyPr wrap="square" lIns="91440" tIns="45720" rIns="91440" bIns="45720" rtlCol="0" anchor="ctr"/>
          <a:lstStyle/>
          <a:p>
            <a:pPr>
              <a:lnSpc>
                <a:spcPct val="100000"/>
              </a:lnSpc>
            </a:pPr>
            <a:r>
              <a:rPr lang="en-US" sz="1800" b="1" dirty="0">
                <a:solidFill>
                  <a:srgbClr val="FFFFFF"/>
                </a:solidFill>
                <a:latin typeface="MiSans" pitchFamily="34" charset="0"/>
                <a:ea typeface="MiSans" pitchFamily="34" charset="-122"/>
                <a:cs typeface="MiSans" pitchFamily="34" charset="-120"/>
              </a:rPr>
              <a:t>06</a:t>
            </a:r>
            <a:endParaRPr lang="en-US" sz="1600" dirty="0"/>
          </a:p>
        </p:txBody>
      </p:sp>
      <p:pic>
        <p:nvPicPr>
          <p:cNvPr id="36" name="Image 0" descr="https://kimi-img.moonshot.cn/pub/slides/slides_tmpl/image/25-08-27-19:57:29-d2nf5a98bjvh7rlivrr0.png"/>
          <p:cNvPicPr>
            <a:picLocks noChangeAspect="1"/>
          </p:cNvPicPr>
          <p:nvPr/>
        </p:nvPicPr>
        <p:blipFill>
          <a:blip r:embed="rId3"/>
          <a:stretch>
            <a:fillRect/>
          </a:stretch>
        </p:blipFill>
        <p:spPr>
          <a:xfrm>
            <a:off x="704215" y="2209165"/>
            <a:ext cx="2783205" cy="675640"/>
          </a:xfrm>
          <a:prstGeom prst="rect">
            <a:avLst/>
          </a:prstGeom>
        </p:spPr>
      </p:pic>
      <p:pic>
        <p:nvPicPr>
          <p:cNvPr id="37" name="Image 1" descr="https://kimi-img.moonshot.cn/pub/slides/slides_tmpl/image/25-08-27-19:57:29-d2nf5a98bjvh7rlivrqg.png"/>
          <p:cNvPicPr>
            <a:picLocks noChangeAspect="1"/>
          </p:cNvPicPr>
          <p:nvPr/>
        </p:nvPicPr>
        <p:blipFill>
          <a:blip r:embed="rId4"/>
          <a:stretch>
            <a:fillRect/>
          </a:stretch>
        </p:blipFill>
        <p:spPr>
          <a:xfrm>
            <a:off x="11084560" y="2884805"/>
            <a:ext cx="303530" cy="142875"/>
          </a:xfrm>
          <a:prstGeom prst="rect">
            <a:avLst/>
          </a:prstGeom>
        </p:spPr>
      </p:pic>
      <p:pic>
        <p:nvPicPr>
          <p:cNvPr id="38" name="Image 2" descr="https://kimi-img.moonshot.cn/pub/slides/slides_tmpl/image/25-08-27-19:57:29-d2nf5a98bjvh7rlivrsg.png"/>
          <p:cNvPicPr>
            <a:picLocks noChangeAspect="1"/>
          </p:cNvPicPr>
          <p:nvPr/>
        </p:nvPicPr>
        <p:blipFill>
          <a:blip r:embed="rId5">
            <a:alphaModFix amt="37000"/>
          </a:blip>
          <a:srcRect t="65733" r="67587" b="5067"/>
          <a:stretch/>
        </p:blipFill>
        <p:spPr>
          <a:xfrm>
            <a:off x="11571984" y="23052"/>
            <a:ext cx="589280" cy="556895"/>
          </a:xfrm>
          <a:prstGeom prst="rect">
            <a:avLst/>
          </a:prstGeom>
        </p:spPr>
      </p:pic>
      <p:pic>
        <p:nvPicPr>
          <p:cNvPr id="39" name="Image 3" descr="https://kimi-img.moonshot.cn/pub/slides/slides_tmpl/image/25-08-27-19:57:29-d2nf5a98bjvh7rlivrtg.png"/>
          <p:cNvPicPr>
            <a:picLocks noChangeAspect="1"/>
          </p:cNvPicPr>
          <p:nvPr/>
        </p:nvPicPr>
        <p:blipFill>
          <a:blip r:embed="rId6"/>
          <a:srcRect b="6991"/>
          <a:stretch/>
        </p:blipFill>
        <p:spPr>
          <a:xfrm>
            <a:off x="7490460" y="392430"/>
            <a:ext cx="4070350" cy="2492375"/>
          </a:xfrm>
          <a:prstGeom prst="rect">
            <a:avLst/>
          </a:prstGeom>
        </p:spPr>
      </p:pic>
      <p:sp>
        <p:nvSpPr>
          <p:cNvPr id="40" name="Text 34"/>
          <p:cNvSpPr/>
          <p:nvPr/>
        </p:nvSpPr>
        <p:spPr>
          <a:xfrm>
            <a:off x="1097915" y="3730625"/>
            <a:ext cx="4092575" cy="524510"/>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Kick-off &amp; Setup</a:t>
            </a:r>
            <a:endParaRPr lang="en-US" sz="1600" dirty="0"/>
          </a:p>
        </p:txBody>
      </p:sp>
      <p:sp>
        <p:nvSpPr>
          <p:cNvPr id="41" name="Text 35"/>
          <p:cNvSpPr/>
          <p:nvPr/>
        </p:nvSpPr>
        <p:spPr>
          <a:xfrm>
            <a:off x="1097915" y="4684395"/>
            <a:ext cx="4092575" cy="480060"/>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Day 1 Core Syntax</a:t>
            </a:r>
            <a:endParaRPr lang="en-US" sz="1600" dirty="0"/>
          </a:p>
        </p:txBody>
      </p:sp>
      <p:sp>
        <p:nvSpPr>
          <p:cNvPr id="42" name="Text 36"/>
          <p:cNvSpPr/>
          <p:nvPr/>
        </p:nvSpPr>
        <p:spPr>
          <a:xfrm>
            <a:off x="1097915" y="5631815"/>
            <a:ext cx="5203190" cy="459105"/>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Day 2 Functions &amp; Data</a:t>
            </a:r>
            <a:endParaRPr lang="en-US" sz="1600" dirty="0"/>
          </a:p>
        </p:txBody>
      </p:sp>
      <p:sp>
        <p:nvSpPr>
          <p:cNvPr id="43" name="Text 37"/>
          <p:cNvSpPr/>
          <p:nvPr/>
        </p:nvSpPr>
        <p:spPr>
          <a:xfrm>
            <a:off x="6924040" y="3730625"/>
            <a:ext cx="4092575" cy="524510"/>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Day 3 OOP &amp; Libraries</a:t>
            </a:r>
            <a:endParaRPr lang="en-US" sz="1600" dirty="0"/>
          </a:p>
        </p:txBody>
      </p:sp>
      <p:sp>
        <p:nvSpPr>
          <p:cNvPr id="44" name="Text 38"/>
          <p:cNvSpPr/>
          <p:nvPr/>
        </p:nvSpPr>
        <p:spPr>
          <a:xfrm>
            <a:off x="6924040" y="4684395"/>
            <a:ext cx="4092575" cy="480060"/>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Mini Projects</a:t>
            </a:r>
            <a:endParaRPr lang="en-US" sz="1600" dirty="0"/>
          </a:p>
        </p:txBody>
      </p:sp>
      <p:sp>
        <p:nvSpPr>
          <p:cNvPr id="45" name="Text 39"/>
          <p:cNvSpPr/>
          <p:nvPr/>
        </p:nvSpPr>
        <p:spPr>
          <a:xfrm>
            <a:off x="6924040" y="5631815"/>
            <a:ext cx="5203190" cy="459105"/>
          </a:xfrm>
          <a:prstGeom prst="rect">
            <a:avLst/>
          </a:prstGeom>
          <a:noFill/>
          <a:ln/>
        </p:spPr>
        <p:txBody>
          <a:bodyPr wrap="square" lIns="91440" tIns="45720" rIns="91440" bIns="45720" rtlCol="0" anchor="t"/>
          <a:lstStyle/>
          <a:p>
            <a:pPr>
              <a:lnSpc>
                <a:spcPct val="100000"/>
              </a:lnSpc>
            </a:pPr>
            <a:r>
              <a:rPr lang="en-US" sz="2000" b="1"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gradFill flip="none" rotWithShape="0">
          <a:gsLst>
            <a:gs pos="0">
              <a:srgbClr val="94B9FF">
                <a:alpha val="51000"/>
              </a:srgbClr>
            </a:gs>
            <a:gs pos="8000">
              <a:srgbClr val="94B9FF">
                <a:alpha val="51000"/>
              </a:srgbClr>
            </a:gs>
            <a:gs pos="37000">
              <a:srgbClr val="94B9FF">
                <a:alpha val="27000"/>
              </a:srgbClr>
            </a:gs>
            <a:gs pos="65000">
              <a:srgbClr val="94B9FF">
                <a:alpha val="18000"/>
              </a:srgbClr>
            </a:gs>
            <a:gs pos="98000">
              <a:srgbClr val="94B9FF">
                <a:alpha val="54000"/>
              </a:srgbClr>
            </a:gs>
            <a:gs pos="100000">
              <a:srgbClr val="94B9FF">
                <a:alpha val="54000"/>
              </a:srgbClr>
            </a:gs>
          </a:gsLst>
          <a:lin ang="17460000" scaled="1"/>
        </a:gradFill>
        <a:effectLst/>
      </p:bgPr>
    </p:bg>
    <p:spTree>
      <p:nvGrpSpPr>
        <p:cNvPr id="1" name=""/>
        <p:cNvGrpSpPr/>
        <p:nvPr/>
      </p:nvGrpSpPr>
      <p:grpSpPr>
        <a:xfrm>
          <a:off x="0" y="0"/>
          <a:ext cx="0" cy="0"/>
          <a:chOff x="0" y="0"/>
          <a:chExt cx="0" cy="0"/>
        </a:xfrm>
      </p:grpSpPr>
      <p:sp>
        <p:nvSpPr>
          <p:cNvPr id="2"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Text Adventure Game Plan</a:t>
            </a:r>
            <a:endParaRPr lang="en-US" sz="1600" dirty="0"/>
          </a:p>
        </p:txBody>
      </p:sp>
      <p:sp>
        <p:nvSpPr>
          <p:cNvPr id="3"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4"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0" descr="https://kimi-img.moonshot.cn/pub/slides/slides_tmpl/image/25-08-27-19:57:29-d2nf5a98bjvh7rlivs00.png"/>
          <p:cNvPicPr>
            <a:picLocks noChangeAspect="1"/>
          </p:cNvPicPr>
          <p:nvPr/>
        </p:nvPicPr>
        <p:blipFill>
          <a:blip r:embed="rId3">
            <a:alphaModFix amt="74000"/>
          </a:blip>
          <a:srcRect l="128" t="55116" r="-128" b="-2787"/>
          <a:stretch/>
        </p:blipFill>
        <p:spPr>
          <a:xfrm>
            <a:off x="5582285" y="0"/>
            <a:ext cx="6927215" cy="1857375"/>
          </a:xfrm>
          <a:prstGeom prst="rect">
            <a:avLst/>
          </a:prstGeom>
        </p:spPr>
      </p:pic>
      <p:sp>
        <p:nvSpPr>
          <p:cNvPr id="6"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7"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9"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1"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695825" y="2171065"/>
            <a:ext cx="2827020" cy="2978150"/>
          </a:xfrm>
          <a:prstGeom prst="ellipse">
            <a:avLst/>
          </a:prstGeom>
          <a:gradFill flip="none" rotWithShape="1">
            <a:gsLst>
              <a:gs pos="0">
                <a:srgbClr val="678DD3">
                  <a:alpha val="32000"/>
                </a:srgbClr>
              </a:gs>
              <a:gs pos="56000">
                <a:srgbClr val="678DD3">
                  <a:alpha val="51000"/>
                </a:srgbClr>
              </a:gs>
              <a:gs pos="100000">
                <a:srgbClr val="678DD3">
                  <a:alpha val="83000"/>
                </a:srgbClr>
              </a:gs>
            </a:gsLst>
            <a:path path="circle">
              <a:fillToRect l="50000" t="50000" r="50000" b="50000"/>
            </a:path>
          </a:gradFill>
          <a:ln/>
        </p:spPr>
      </p:sp>
      <p:sp>
        <p:nvSpPr>
          <p:cNvPr id="13" name="Text 10"/>
          <p:cNvSpPr/>
          <p:nvPr/>
        </p:nvSpPr>
        <p:spPr>
          <a:xfrm>
            <a:off x="4695825" y="2171065"/>
            <a:ext cx="2827020" cy="297815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6248400" y="1179830"/>
            <a:ext cx="4956175" cy="2433320"/>
          </a:xfrm>
          <a:prstGeom prst="roundRect">
            <a:avLst>
              <a:gd name="adj" fmla="val 9732"/>
            </a:avLst>
          </a:prstGeom>
          <a:gradFill flip="none" rotWithShape="1">
            <a:gsLst>
              <a:gs pos="0">
                <a:srgbClr val="FFFFFF"/>
              </a:gs>
              <a:gs pos="11000">
                <a:srgbClr val="FFFFFF"/>
              </a:gs>
              <a:gs pos="65000">
                <a:srgbClr val="FFFFFF">
                  <a:alpha val="59000"/>
                </a:srgbClr>
              </a:gs>
              <a:gs pos="100000">
                <a:srgbClr val="FFFFFF">
                  <a:alpha val="84000"/>
                </a:srgbClr>
              </a:gs>
            </a:gsLst>
            <a:lin ang="0" scaled="1"/>
          </a:gradFill>
          <a:ln w="19050">
            <a:solidFill>
              <a:srgbClr val="FFFFFF"/>
            </a:solidFill>
            <a:prstDash val="solid"/>
          </a:ln>
          <a:effectLst>
            <a:outerShdw blurRad="50800" dist="26941" dir="2700000" algn="bl" rotWithShape="0">
              <a:srgbClr val="4874CB">
                <a:alpha val="21961"/>
              </a:srgbClr>
            </a:outerShdw>
          </a:effectLst>
        </p:spPr>
      </p:sp>
      <p:sp>
        <p:nvSpPr>
          <p:cNvPr id="15" name="Text 12"/>
          <p:cNvSpPr/>
          <p:nvPr/>
        </p:nvSpPr>
        <p:spPr>
          <a:xfrm>
            <a:off x="6248400" y="1179830"/>
            <a:ext cx="4956175" cy="24333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6248400" y="3831590"/>
            <a:ext cx="4956175" cy="2433320"/>
          </a:xfrm>
          <a:prstGeom prst="roundRect">
            <a:avLst>
              <a:gd name="adj" fmla="val 9732"/>
            </a:avLst>
          </a:prstGeom>
          <a:gradFill flip="none" rotWithShape="1">
            <a:gsLst>
              <a:gs pos="0">
                <a:srgbClr val="FFFFFF"/>
              </a:gs>
              <a:gs pos="11000">
                <a:srgbClr val="FFFFFF"/>
              </a:gs>
              <a:gs pos="65000">
                <a:srgbClr val="FFFFFF">
                  <a:alpha val="59000"/>
                </a:srgbClr>
              </a:gs>
              <a:gs pos="100000">
                <a:srgbClr val="FFFFFF">
                  <a:alpha val="84000"/>
                </a:srgbClr>
              </a:gs>
            </a:gsLst>
            <a:lin ang="0" scaled="1"/>
          </a:gradFill>
          <a:ln w="19050">
            <a:solidFill>
              <a:srgbClr val="FFFFFF"/>
            </a:solidFill>
            <a:prstDash val="solid"/>
          </a:ln>
          <a:effectLst>
            <a:outerShdw blurRad="50800" dist="26941" dir="2700000" algn="bl" rotWithShape="0">
              <a:srgbClr val="4874CB">
                <a:alpha val="21961"/>
              </a:srgbClr>
            </a:outerShdw>
          </a:effectLst>
        </p:spPr>
      </p:sp>
      <p:sp>
        <p:nvSpPr>
          <p:cNvPr id="17" name="Text 14"/>
          <p:cNvSpPr/>
          <p:nvPr/>
        </p:nvSpPr>
        <p:spPr>
          <a:xfrm>
            <a:off x="6248400" y="3831590"/>
            <a:ext cx="4956175" cy="243332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rot="10800000">
            <a:off x="1049655" y="1179830"/>
            <a:ext cx="4956175" cy="2433320"/>
          </a:xfrm>
          <a:prstGeom prst="roundRect">
            <a:avLst>
              <a:gd name="adj" fmla="val 9732"/>
            </a:avLst>
          </a:prstGeom>
          <a:gradFill flip="none" rotWithShape="1">
            <a:gsLst>
              <a:gs pos="0">
                <a:srgbClr val="FFFFFF"/>
              </a:gs>
              <a:gs pos="11000">
                <a:srgbClr val="FFFFFF"/>
              </a:gs>
              <a:gs pos="65000">
                <a:srgbClr val="FFFFFF">
                  <a:alpha val="68000"/>
                </a:srgbClr>
              </a:gs>
              <a:gs pos="100000">
                <a:srgbClr val="FFFFFF">
                  <a:alpha val="87000"/>
                </a:srgbClr>
              </a:gs>
            </a:gsLst>
            <a:lin ang="0" scaled="1"/>
          </a:gradFill>
          <a:ln w="19050">
            <a:solidFill>
              <a:srgbClr val="FFFFFF"/>
            </a:solidFill>
            <a:prstDash val="solid"/>
          </a:ln>
          <a:effectLst>
            <a:outerShdw blurRad="50800" dist="26941" dir="2700000" algn="bl" rotWithShape="0">
              <a:srgbClr val="4874CB">
                <a:alpha val="21961"/>
              </a:srgbClr>
            </a:outerShdw>
          </a:effectLst>
        </p:spPr>
      </p:sp>
      <p:sp>
        <p:nvSpPr>
          <p:cNvPr id="19" name="Text 16"/>
          <p:cNvSpPr/>
          <p:nvPr/>
        </p:nvSpPr>
        <p:spPr>
          <a:xfrm rot="10800000">
            <a:off x="1049655" y="1179830"/>
            <a:ext cx="4956175" cy="243332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rot="10800000">
            <a:off x="1049655" y="3827780"/>
            <a:ext cx="4956175" cy="2433320"/>
          </a:xfrm>
          <a:prstGeom prst="roundRect">
            <a:avLst>
              <a:gd name="adj" fmla="val 9732"/>
            </a:avLst>
          </a:prstGeom>
          <a:gradFill flip="none" rotWithShape="1">
            <a:gsLst>
              <a:gs pos="0">
                <a:srgbClr val="FFFFFF"/>
              </a:gs>
              <a:gs pos="11000">
                <a:srgbClr val="FFFFFF"/>
              </a:gs>
              <a:gs pos="65000">
                <a:srgbClr val="FFFFFF">
                  <a:alpha val="59000"/>
                </a:srgbClr>
              </a:gs>
              <a:gs pos="100000">
                <a:srgbClr val="FFFFFF">
                  <a:alpha val="69000"/>
                </a:srgbClr>
              </a:gs>
            </a:gsLst>
            <a:lin ang="0" scaled="1"/>
          </a:gradFill>
          <a:ln w="19050">
            <a:solidFill>
              <a:srgbClr val="FFFFFF"/>
            </a:solidFill>
            <a:prstDash val="solid"/>
          </a:ln>
          <a:effectLst>
            <a:outerShdw blurRad="50800" dist="26941" dir="2700000" algn="bl" rotWithShape="0">
              <a:srgbClr val="4874CB">
                <a:alpha val="21961"/>
              </a:srgbClr>
            </a:outerShdw>
          </a:effectLst>
        </p:spPr>
      </p:sp>
      <p:sp>
        <p:nvSpPr>
          <p:cNvPr id="21" name="Text 18"/>
          <p:cNvSpPr/>
          <p:nvPr/>
        </p:nvSpPr>
        <p:spPr>
          <a:xfrm rot="10800000">
            <a:off x="1049655" y="3827780"/>
            <a:ext cx="4956175" cy="24333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3654425" y="6483350"/>
            <a:ext cx="7963535" cy="459105"/>
          </a:xfrm>
          <a:prstGeom prst="roundRect">
            <a:avLst>
              <a:gd name="adj" fmla="val 50000"/>
            </a:avLst>
          </a:prstGeom>
          <a:gradFill flip="none" rotWithShape="1">
            <a:gsLst>
              <a:gs pos="0">
                <a:srgbClr val="D1DCF2">
                  <a:alpha val="0"/>
                </a:srgbClr>
              </a:gs>
              <a:gs pos="22000">
                <a:srgbClr val="6389D3">
                  <a:alpha val="0"/>
                </a:srgbClr>
              </a:gs>
              <a:gs pos="69000">
                <a:srgbClr val="6389D3">
                  <a:alpha val="24000"/>
                </a:srgbClr>
              </a:gs>
              <a:gs pos="95000">
                <a:srgbClr val="6389D3">
                  <a:alpha val="39000"/>
                </a:srgbClr>
              </a:gs>
              <a:gs pos="100000">
                <a:srgbClr val="6389D3">
                  <a:alpha val="39000"/>
                </a:srgbClr>
              </a:gs>
            </a:gsLst>
            <a:lin ang="0" scaled="1"/>
          </a:gradFill>
          <a:ln/>
        </p:spPr>
      </p:sp>
      <p:sp>
        <p:nvSpPr>
          <p:cNvPr id="23" name="Text 20"/>
          <p:cNvSpPr/>
          <p:nvPr/>
        </p:nvSpPr>
        <p:spPr>
          <a:xfrm>
            <a:off x="-3654425" y="6483350"/>
            <a:ext cx="7963535" cy="45910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rot="16200000">
            <a:off x="-230505" y="2411095"/>
            <a:ext cx="1734185" cy="151765"/>
          </a:xfrm>
          <a:prstGeom prst="roundRect">
            <a:avLst>
              <a:gd name="adj" fmla="val 50000"/>
            </a:avLst>
          </a:prstGeom>
          <a:gradFill flip="none" rotWithShape="1">
            <a:gsLst>
              <a:gs pos="0">
                <a:srgbClr val="87A9FF">
                  <a:alpha val="50000"/>
                </a:srgbClr>
              </a:gs>
              <a:gs pos="71000">
                <a:srgbClr val="4874CB">
                  <a:alpha val="50000"/>
                </a:srgbClr>
              </a:gs>
              <a:gs pos="100000">
                <a:srgbClr val="4874CB">
                  <a:alpha val="50000"/>
                </a:srgbClr>
              </a:gs>
            </a:gsLst>
            <a:lin ang="2700000" scaled="1"/>
          </a:gradFill>
          <a:ln/>
        </p:spPr>
      </p:sp>
      <p:sp>
        <p:nvSpPr>
          <p:cNvPr id="25" name="Text 22"/>
          <p:cNvSpPr/>
          <p:nvPr/>
        </p:nvSpPr>
        <p:spPr>
          <a:xfrm rot="16200000">
            <a:off x="-230505" y="2411095"/>
            <a:ext cx="1734185" cy="15176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rot="16200000">
            <a:off x="-199390" y="5013008"/>
            <a:ext cx="1734185" cy="151765"/>
          </a:xfrm>
          <a:prstGeom prst="roundRect">
            <a:avLst>
              <a:gd name="adj" fmla="val 50000"/>
            </a:avLst>
          </a:prstGeom>
          <a:gradFill flip="none" rotWithShape="1">
            <a:gsLst>
              <a:gs pos="0">
                <a:srgbClr val="4874CB">
                  <a:alpha val="50000"/>
                </a:srgbClr>
              </a:gs>
              <a:gs pos="29000">
                <a:srgbClr val="4874CB">
                  <a:alpha val="50000"/>
                </a:srgbClr>
              </a:gs>
              <a:gs pos="100000">
                <a:srgbClr val="87A9FF">
                  <a:alpha val="50000"/>
                </a:srgbClr>
              </a:gs>
            </a:gsLst>
            <a:lin ang="2700000" scaled="1"/>
          </a:gradFill>
          <a:ln/>
        </p:spPr>
      </p:sp>
      <p:sp>
        <p:nvSpPr>
          <p:cNvPr id="27" name="Text 24"/>
          <p:cNvSpPr/>
          <p:nvPr/>
        </p:nvSpPr>
        <p:spPr>
          <a:xfrm rot="16200000">
            <a:off x="-199390" y="5013008"/>
            <a:ext cx="1734185" cy="15176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rot="16200000">
            <a:off x="10768330" y="2411095"/>
            <a:ext cx="1734185" cy="151765"/>
          </a:xfrm>
          <a:prstGeom prst="roundRect">
            <a:avLst>
              <a:gd name="adj" fmla="val 50000"/>
            </a:avLst>
          </a:prstGeom>
          <a:gradFill flip="none" rotWithShape="1">
            <a:gsLst>
              <a:gs pos="0">
                <a:srgbClr val="87A9FF">
                  <a:alpha val="50000"/>
                </a:srgbClr>
              </a:gs>
              <a:gs pos="71000">
                <a:srgbClr val="4874CB">
                  <a:alpha val="50000"/>
                </a:srgbClr>
              </a:gs>
              <a:gs pos="100000">
                <a:srgbClr val="4874CB">
                  <a:alpha val="50000"/>
                </a:srgbClr>
              </a:gs>
            </a:gsLst>
            <a:lin ang="2700000" scaled="1"/>
          </a:gradFill>
          <a:ln/>
        </p:spPr>
      </p:sp>
      <p:sp>
        <p:nvSpPr>
          <p:cNvPr id="29" name="Text 26"/>
          <p:cNvSpPr/>
          <p:nvPr/>
        </p:nvSpPr>
        <p:spPr>
          <a:xfrm rot="16200000">
            <a:off x="10768330" y="2411095"/>
            <a:ext cx="1734185" cy="151765"/>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rot="16200000">
            <a:off x="10785475" y="5013008"/>
            <a:ext cx="1734185" cy="151765"/>
          </a:xfrm>
          <a:prstGeom prst="roundRect">
            <a:avLst>
              <a:gd name="adj" fmla="val 50000"/>
            </a:avLst>
          </a:prstGeom>
          <a:gradFill flip="none" rotWithShape="1">
            <a:gsLst>
              <a:gs pos="0">
                <a:srgbClr val="4874CB">
                  <a:alpha val="50000"/>
                </a:srgbClr>
              </a:gs>
              <a:gs pos="72000">
                <a:srgbClr val="87A9FF">
                  <a:alpha val="50000"/>
                </a:srgbClr>
              </a:gs>
              <a:gs pos="100000">
                <a:srgbClr val="87A9FF">
                  <a:alpha val="50000"/>
                </a:srgbClr>
              </a:gs>
            </a:gsLst>
            <a:lin ang="2700000" scaled="1"/>
          </a:gradFill>
          <a:ln/>
        </p:spPr>
      </p:sp>
      <p:sp>
        <p:nvSpPr>
          <p:cNvPr id="31" name="Text 28"/>
          <p:cNvSpPr/>
          <p:nvPr/>
        </p:nvSpPr>
        <p:spPr>
          <a:xfrm rot="16200000">
            <a:off x="10785475" y="5013008"/>
            <a:ext cx="1734185" cy="15176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29"/>
          <p:cNvSpPr/>
          <p:nvPr/>
        </p:nvSpPr>
        <p:spPr>
          <a:xfrm>
            <a:off x="1317625" y="1323340"/>
            <a:ext cx="4298950" cy="534035"/>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Game Concept</a:t>
            </a:r>
            <a:endParaRPr lang="en-US" sz="1600" dirty="0"/>
          </a:p>
        </p:txBody>
      </p:sp>
      <p:sp>
        <p:nvSpPr>
          <p:cNvPr id="33" name="Text 30"/>
          <p:cNvSpPr/>
          <p:nvPr/>
        </p:nvSpPr>
        <p:spPr>
          <a:xfrm>
            <a:off x="1317625" y="1966595"/>
            <a:ext cx="4369435" cy="1311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Design a text-based treasure hunt game. Use dictionaries to represent rooms and lists for inventory. Implement a game loop using a while loop.</a:t>
            </a:r>
            <a:endParaRPr lang="en-US" sz="1600" dirty="0"/>
          </a:p>
        </p:txBody>
      </p:sp>
      <p:sp>
        <p:nvSpPr>
          <p:cNvPr id="34" name="Text 31"/>
          <p:cNvSpPr/>
          <p:nvPr/>
        </p:nvSpPr>
        <p:spPr>
          <a:xfrm>
            <a:off x="6516370" y="1323340"/>
            <a:ext cx="4298950" cy="534035"/>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Room Navigation</a:t>
            </a:r>
            <a:endParaRPr lang="en-US" sz="1600" dirty="0"/>
          </a:p>
        </p:txBody>
      </p:sp>
      <p:sp>
        <p:nvSpPr>
          <p:cNvPr id="35" name="Text 32"/>
          <p:cNvSpPr/>
          <p:nvPr/>
        </p:nvSpPr>
        <p:spPr>
          <a:xfrm>
            <a:off x="6532880" y="1966595"/>
            <a:ext cx="4369435" cy="1311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system for navigating between rooms. Use functions to handle actions like moving, picking up items, and solving puzzles.</a:t>
            </a:r>
            <a:endParaRPr lang="en-US" sz="1600" dirty="0"/>
          </a:p>
        </p:txBody>
      </p:sp>
      <p:sp>
        <p:nvSpPr>
          <p:cNvPr id="36" name="Text 33"/>
          <p:cNvSpPr/>
          <p:nvPr/>
        </p:nvSpPr>
        <p:spPr>
          <a:xfrm>
            <a:off x="1317625" y="4022090"/>
            <a:ext cx="4298950" cy="534035"/>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Game Flow</a:t>
            </a:r>
            <a:endParaRPr lang="en-US" sz="1600" dirty="0"/>
          </a:p>
        </p:txBody>
      </p:sp>
      <p:sp>
        <p:nvSpPr>
          <p:cNvPr id="37" name="Text 34"/>
          <p:cNvSpPr/>
          <p:nvPr/>
        </p:nvSpPr>
        <p:spPr>
          <a:xfrm>
            <a:off x="1311275" y="4576445"/>
            <a:ext cx="4369435" cy="1311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Implement the main game loop. Use input() to get user commands and process them. Provide feedback and update the game state accordingly.</a:t>
            </a:r>
            <a:endParaRPr lang="en-US" sz="1600" dirty="0"/>
          </a:p>
        </p:txBody>
      </p:sp>
      <p:sp>
        <p:nvSpPr>
          <p:cNvPr id="38" name="Text 35"/>
          <p:cNvSpPr/>
          <p:nvPr/>
        </p:nvSpPr>
        <p:spPr>
          <a:xfrm>
            <a:off x="6516370" y="4025900"/>
            <a:ext cx="4298950" cy="534035"/>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File Structure</a:t>
            </a:r>
            <a:endParaRPr lang="en-US" sz="1600" dirty="0"/>
          </a:p>
        </p:txBody>
      </p:sp>
      <p:sp>
        <p:nvSpPr>
          <p:cNvPr id="39" name="Text 36"/>
          <p:cNvSpPr/>
          <p:nvPr/>
        </p:nvSpPr>
        <p:spPr>
          <a:xfrm>
            <a:off x="6532880" y="4576445"/>
            <a:ext cx="4369435" cy="1311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Organize your game code into multiple files for better readability and maintainability. Separate game logic, data, and user interface.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gradFill flip="none" rotWithShape="0">
          <a:gsLst>
            <a:gs pos="0">
              <a:srgbClr val="94B9FF">
                <a:alpha val="64000"/>
              </a:srgbClr>
            </a:gs>
            <a:gs pos="8000">
              <a:srgbClr val="94B9FF">
                <a:alpha val="64000"/>
              </a:srgbClr>
            </a:gs>
            <a:gs pos="37000">
              <a:srgbClr val="94B9FF">
                <a:alpha val="6000"/>
              </a:srgbClr>
            </a:gs>
            <a:gs pos="65000">
              <a:srgbClr val="94B9FF">
                <a:alpha val="13000"/>
              </a:srgbClr>
            </a:gs>
            <a:gs pos="98000">
              <a:srgbClr val="94B9FF">
                <a:alpha val="54000"/>
              </a:srgbClr>
            </a:gs>
            <a:gs pos="100000">
              <a:srgbClr val="94B9FF">
                <a:alpha val="54000"/>
              </a:srgbClr>
            </a:gs>
          </a:gsLst>
          <a:lin ang="17460000" scaled="1"/>
        </a:gradFill>
        <a:effectLst/>
      </p:bgPr>
    </p:bg>
    <p:spTree>
      <p:nvGrpSpPr>
        <p:cNvPr id="1" name=""/>
        <p:cNvGrpSpPr/>
        <p:nvPr/>
      </p:nvGrpSpPr>
      <p:grpSpPr>
        <a:xfrm>
          <a:off x="0" y="0"/>
          <a:ext cx="0" cy="0"/>
          <a:chOff x="0" y="0"/>
          <a:chExt cx="0" cy="0"/>
        </a:xfrm>
      </p:grpSpPr>
      <p:sp>
        <p:nvSpPr>
          <p:cNvPr id="2" name="Shape 0"/>
          <p:cNvSpPr/>
          <p:nvPr/>
        </p:nvSpPr>
        <p:spPr>
          <a:xfrm>
            <a:off x="6793865" y="3733721"/>
            <a:ext cx="4930140" cy="2505075"/>
          </a:xfrm>
          <a:prstGeom prst="roundRect">
            <a:avLst>
              <a:gd name="adj" fmla="val 8610"/>
            </a:avLst>
          </a:prstGeom>
          <a:solidFill>
            <a:srgbClr val="FFFFFF">
              <a:alpha val="18039"/>
            </a:srgbClr>
          </a:solidFill>
          <a:ln w="19050">
            <a:gradFill flip="none" rotWithShape="1">
              <a:gsLst>
                <a:gs pos="0">
                  <a:srgbClr val="4874CB">
                    <a:alpha val="39000"/>
                  </a:srgbClr>
                </a:gs>
                <a:gs pos="43000">
                  <a:srgbClr val="F7F9FF"/>
                </a:gs>
                <a:gs pos="76000">
                  <a:srgbClr val="A0B7E5"/>
                </a:gs>
                <a:gs pos="100000">
                  <a:srgbClr val="F7F9FF"/>
                </a:gs>
              </a:gsLst>
              <a:lin ang="0" scaled="1"/>
            </a:gradFill>
            <a:prstDash val="solid"/>
          </a:ln>
          <a:effectLst>
            <a:outerShdw blurRad="63500" dist="26941" dir="2700000" algn="bl" rotWithShape="0">
              <a:srgbClr val="5A7DD4">
                <a:alpha val="27843"/>
              </a:srgbClr>
            </a:outerShdw>
          </a:effectLst>
        </p:spPr>
      </p:sp>
      <p:sp>
        <p:nvSpPr>
          <p:cNvPr id="3" name="Text 1"/>
          <p:cNvSpPr/>
          <p:nvPr/>
        </p:nvSpPr>
        <p:spPr>
          <a:xfrm>
            <a:off x="6793865" y="3733721"/>
            <a:ext cx="4930140" cy="25050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793230" y="1016794"/>
            <a:ext cx="4930775" cy="2505075"/>
          </a:xfrm>
          <a:prstGeom prst="roundRect">
            <a:avLst>
              <a:gd name="adj" fmla="val 8610"/>
            </a:avLst>
          </a:prstGeom>
          <a:solidFill>
            <a:srgbClr val="FFFFFF">
              <a:alpha val="18039"/>
            </a:srgbClr>
          </a:solidFill>
          <a:ln w="19050">
            <a:gradFill flip="none" rotWithShape="1">
              <a:gsLst>
                <a:gs pos="0">
                  <a:srgbClr val="4874CB">
                    <a:alpha val="39000"/>
                  </a:srgbClr>
                </a:gs>
                <a:gs pos="43000">
                  <a:srgbClr val="F7F9FF"/>
                </a:gs>
                <a:gs pos="76000">
                  <a:srgbClr val="A0B7E5"/>
                </a:gs>
                <a:gs pos="100000">
                  <a:srgbClr val="F7F9FF"/>
                </a:gs>
              </a:gsLst>
              <a:lin ang="0" scaled="1"/>
            </a:gradFill>
            <a:prstDash val="solid"/>
          </a:ln>
          <a:effectLst>
            <a:outerShdw blurRad="63500" dist="26941" dir="2700000" algn="bl" rotWithShape="0">
              <a:srgbClr val="5A7DD4">
                <a:alpha val="27843"/>
              </a:srgbClr>
            </a:outerShdw>
          </a:effectLst>
        </p:spPr>
      </p:sp>
      <p:sp>
        <p:nvSpPr>
          <p:cNvPr id="5" name="Text 3"/>
          <p:cNvSpPr/>
          <p:nvPr/>
        </p:nvSpPr>
        <p:spPr>
          <a:xfrm>
            <a:off x="6793230" y="1016794"/>
            <a:ext cx="4930775" cy="25050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6200000">
            <a:off x="2184400" y="4538980"/>
            <a:ext cx="6776085" cy="504190"/>
          </a:xfrm>
          <a:prstGeom prst="roundRect">
            <a:avLst>
              <a:gd name="adj" fmla="val 50000"/>
            </a:avLst>
          </a:prstGeom>
          <a:gradFill flip="none" rotWithShape="1">
            <a:gsLst>
              <a:gs pos="0">
                <a:srgbClr val="D1DCF2">
                  <a:alpha val="0"/>
                </a:srgbClr>
              </a:gs>
              <a:gs pos="22000">
                <a:srgbClr val="6389D3">
                  <a:alpha val="0"/>
                </a:srgbClr>
              </a:gs>
              <a:gs pos="69000">
                <a:srgbClr val="6389D3">
                  <a:alpha val="27000"/>
                </a:srgbClr>
              </a:gs>
              <a:gs pos="95000">
                <a:srgbClr val="6389D3">
                  <a:alpha val="55000"/>
                </a:srgbClr>
              </a:gs>
              <a:gs pos="100000">
                <a:srgbClr val="6389D3">
                  <a:alpha val="55000"/>
                </a:srgbClr>
              </a:gs>
            </a:gsLst>
            <a:lin ang="0" scaled="1"/>
          </a:gradFill>
          <a:ln/>
        </p:spPr>
      </p:sp>
      <p:sp>
        <p:nvSpPr>
          <p:cNvPr id="7" name="Text 5"/>
          <p:cNvSpPr/>
          <p:nvPr/>
        </p:nvSpPr>
        <p:spPr>
          <a:xfrm rot="16200000">
            <a:off x="2184400" y="4538980"/>
            <a:ext cx="6776085" cy="5041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Budget Tracker CLI Design</a:t>
            </a:r>
            <a:endParaRPr lang="en-US" sz="1600" dirty="0"/>
          </a:p>
        </p:txBody>
      </p:sp>
      <p:sp>
        <p:nvSpPr>
          <p:cNvPr id="9" name="Shape 7"/>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10" name="Text 8"/>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2" name="Text 10"/>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4" name="Text 12"/>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6" name="Text 14"/>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29-d2nf5a98bjvh7rlivs00.png"/>
          <p:cNvPicPr>
            <a:picLocks noChangeAspect="1"/>
          </p:cNvPicPr>
          <p:nvPr/>
        </p:nvPicPr>
        <p:blipFill>
          <a:blip r:embed="rId3">
            <a:alphaModFix amt="74000"/>
          </a:blip>
          <a:srcRect l="128" t="49493" r="-128" b="-2787"/>
          <a:stretch/>
        </p:blipFill>
        <p:spPr>
          <a:xfrm>
            <a:off x="5582285" y="0"/>
            <a:ext cx="6927215" cy="2076450"/>
          </a:xfrm>
          <a:prstGeom prst="rect">
            <a:avLst/>
          </a:prstGeom>
        </p:spPr>
      </p:pic>
      <p:sp>
        <p:nvSpPr>
          <p:cNvPr id="18" name="Shape 15"/>
          <p:cNvSpPr/>
          <p:nvPr/>
        </p:nvSpPr>
        <p:spPr>
          <a:xfrm>
            <a:off x="511810" y="1342390"/>
            <a:ext cx="4371975" cy="4796790"/>
          </a:xfrm>
          <a:prstGeom prst="roundRect">
            <a:avLst>
              <a:gd name="adj" fmla="val 8610"/>
            </a:avLst>
          </a:prstGeom>
          <a:solidFill>
            <a:srgbClr val="FFFFFF">
              <a:alpha val="18039"/>
            </a:srgbClr>
          </a:solidFill>
          <a:ln w="19050">
            <a:gradFill flip="none" rotWithShape="1">
              <a:gsLst>
                <a:gs pos="0">
                  <a:srgbClr val="4874CB">
                    <a:alpha val="39000"/>
                  </a:srgbClr>
                </a:gs>
                <a:gs pos="43000">
                  <a:srgbClr val="F7F9FF"/>
                </a:gs>
                <a:gs pos="76000">
                  <a:srgbClr val="A0B7E5"/>
                </a:gs>
                <a:gs pos="100000">
                  <a:srgbClr val="F7F9FF"/>
                </a:gs>
              </a:gsLst>
              <a:lin ang="0" scaled="1"/>
            </a:gradFill>
            <a:prstDash val="solid"/>
          </a:ln>
          <a:effectLst>
            <a:outerShdw blurRad="63500" dist="26941" dir="2700000" algn="bl" rotWithShape="0">
              <a:srgbClr val="5A7DD4">
                <a:alpha val="27843"/>
              </a:srgbClr>
            </a:outerShdw>
          </a:effectLst>
        </p:spPr>
      </p:sp>
      <p:sp>
        <p:nvSpPr>
          <p:cNvPr id="19" name="Text 16"/>
          <p:cNvSpPr/>
          <p:nvPr/>
        </p:nvSpPr>
        <p:spPr>
          <a:xfrm>
            <a:off x="511810" y="1342390"/>
            <a:ext cx="4371975" cy="47967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rot="10800000">
            <a:off x="177800" y="6485890"/>
            <a:ext cx="8467090" cy="604520"/>
          </a:xfrm>
          <a:prstGeom prst="roundRect">
            <a:avLst>
              <a:gd name="adj" fmla="val 50000"/>
            </a:avLst>
          </a:prstGeom>
          <a:gradFill flip="none" rotWithShape="1">
            <a:gsLst>
              <a:gs pos="0">
                <a:srgbClr val="D1DCF2">
                  <a:alpha val="0"/>
                </a:srgbClr>
              </a:gs>
              <a:gs pos="22000">
                <a:srgbClr val="6389D3">
                  <a:alpha val="0"/>
                </a:srgbClr>
              </a:gs>
              <a:gs pos="69000">
                <a:srgbClr val="6389D3">
                  <a:alpha val="27000"/>
                </a:srgbClr>
              </a:gs>
              <a:gs pos="95000">
                <a:srgbClr val="6389D3">
                  <a:alpha val="42000"/>
                </a:srgbClr>
              </a:gs>
              <a:gs pos="100000">
                <a:srgbClr val="6389D3">
                  <a:alpha val="42000"/>
                </a:srgbClr>
              </a:gs>
            </a:gsLst>
            <a:lin ang="0" scaled="1"/>
          </a:gradFill>
          <a:ln/>
        </p:spPr>
      </p:sp>
      <p:sp>
        <p:nvSpPr>
          <p:cNvPr id="21" name="Text 18"/>
          <p:cNvSpPr/>
          <p:nvPr/>
        </p:nvSpPr>
        <p:spPr>
          <a:xfrm rot="10800000">
            <a:off x="177800" y="6485890"/>
            <a:ext cx="8467090" cy="604520"/>
          </a:xfrm>
          <a:prstGeom prst="rect">
            <a:avLst/>
          </a:prstGeom>
          <a:noFill/>
          <a:ln/>
        </p:spPr>
        <p:txBody>
          <a:bodyPr wrap="square" lIns="45720" tIns="91440" rIns="91440" bIns="45720" rtlCol="0" anchor="ctr"/>
          <a:lstStyle/>
          <a:p>
            <a:pPr>
              <a:lnSpc>
                <a:spcPct val="100000"/>
              </a:lnSpc>
            </a:pPr>
            <a:endParaRPr lang="en-US" sz="1600" dirty="0"/>
          </a:p>
        </p:txBody>
      </p:sp>
      <p:pic>
        <p:nvPicPr>
          <p:cNvPr id="22" name="Image 1" descr="https://kimi-img.moonshot.cn/pub/slides/slides_tmpl/image/25-08-27-19:57:37-d2nf5c98bjvh7rlivse0.png"/>
          <p:cNvPicPr>
            <a:picLocks noChangeAspect="1"/>
          </p:cNvPicPr>
          <p:nvPr/>
        </p:nvPicPr>
        <p:blipFill>
          <a:blip r:embed="rId4"/>
          <a:stretch>
            <a:fillRect/>
          </a:stretch>
        </p:blipFill>
        <p:spPr>
          <a:xfrm>
            <a:off x="678497" y="1466215"/>
            <a:ext cx="4038600" cy="2044700"/>
          </a:xfrm>
          <a:prstGeom prst="rect">
            <a:avLst/>
          </a:prstGeom>
        </p:spPr>
      </p:pic>
      <p:pic>
        <p:nvPicPr>
          <p:cNvPr id="23" name="Image 2" descr="https://kimi-img.moonshot.cn/pub/slides/slides_tmpl/image/25-08-27-19:57:37-d2nf5c98bjvh7rlivseg.png"/>
          <p:cNvPicPr>
            <a:picLocks noChangeAspect="1"/>
          </p:cNvPicPr>
          <p:nvPr/>
        </p:nvPicPr>
        <p:blipFill>
          <a:blip r:embed="rId5"/>
          <a:stretch>
            <a:fillRect/>
          </a:stretch>
        </p:blipFill>
        <p:spPr>
          <a:xfrm>
            <a:off x="5047395" y="1648487"/>
            <a:ext cx="1562100" cy="1549400"/>
          </a:xfrm>
          <a:prstGeom prst="rect">
            <a:avLst/>
          </a:prstGeom>
        </p:spPr>
      </p:pic>
      <p:pic>
        <p:nvPicPr>
          <p:cNvPr id="24" name="Image 3" descr="https://kimi-img.moonshot.cn/pub/slides/slides_tmpl/image/25-08-27-19:57:38-d2nf5ch8bjvh7rlivsfg.png"/>
          <p:cNvPicPr>
            <a:picLocks noChangeAspect="1"/>
          </p:cNvPicPr>
          <p:nvPr/>
        </p:nvPicPr>
        <p:blipFill>
          <a:blip r:embed="rId6"/>
          <a:stretch>
            <a:fillRect/>
          </a:stretch>
        </p:blipFill>
        <p:spPr>
          <a:xfrm>
            <a:off x="5028345" y="4102458"/>
            <a:ext cx="1600200" cy="1600200"/>
          </a:xfrm>
          <a:prstGeom prst="rect">
            <a:avLst/>
          </a:prstGeom>
        </p:spPr>
      </p:pic>
      <p:sp>
        <p:nvSpPr>
          <p:cNvPr id="25" name="Text 19"/>
          <p:cNvSpPr/>
          <p:nvPr/>
        </p:nvSpPr>
        <p:spPr>
          <a:xfrm>
            <a:off x="397510" y="3636010"/>
            <a:ext cx="4641215" cy="284559"/>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4874CB"/>
                </a:solidFill>
                <a:latin typeface="MiSans" pitchFamily="34" charset="0"/>
                <a:ea typeface="MiSans" pitchFamily="34" charset="-122"/>
                <a:cs typeface="MiSans" pitchFamily="34" charset="-120"/>
              </a:rPr>
              <a:t>Project Overview</a:t>
            </a:r>
            <a:endParaRPr lang="en-US" sz="1600" dirty="0"/>
          </a:p>
        </p:txBody>
      </p:sp>
      <p:sp>
        <p:nvSpPr>
          <p:cNvPr id="26" name="Text 20"/>
          <p:cNvSpPr/>
          <p:nvPr/>
        </p:nvSpPr>
        <p:spPr>
          <a:xfrm>
            <a:off x="763270" y="4069715"/>
            <a:ext cx="3881120"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Build a command-line budget tracker. Load and save financial data from a CSV file. Implement functions to add income and expenses.</a:t>
            </a:r>
            <a:endParaRPr lang="en-US" sz="1600" dirty="0"/>
          </a:p>
        </p:txBody>
      </p:sp>
      <p:sp>
        <p:nvSpPr>
          <p:cNvPr id="27" name="Text 21"/>
          <p:cNvSpPr/>
          <p:nvPr/>
        </p:nvSpPr>
        <p:spPr>
          <a:xfrm>
            <a:off x="6957060" y="1251109"/>
            <a:ext cx="373253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4874CB"/>
                </a:solidFill>
                <a:latin typeface="MiSans" pitchFamily="34" charset="0"/>
                <a:ea typeface="MiSans" pitchFamily="34" charset="-122"/>
                <a:cs typeface="MiSans" pitchFamily="34" charset="-120"/>
              </a:rPr>
              <a:t>Data Management</a:t>
            </a:r>
            <a:endParaRPr lang="en-US" sz="1600" dirty="0"/>
          </a:p>
        </p:txBody>
      </p:sp>
      <p:sp>
        <p:nvSpPr>
          <p:cNvPr id="28" name="Text 22"/>
          <p:cNvSpPr/>
          <p:nvPr/>
        </p:nvSpPr>
        <p:spPr>
          <a:xfrm>
            <a:off x="6957060" y="1653064"/>
            <a:ext cx="4660900" cy="960041"/>
          </a:xfrm>
          <a:prstGeom prst="rect">
            <a:avLst/>
          </a:prstGeom>
          <a:noFill/>
          <a:ln/>
        </p:spPr>
        <p:txBody>
          <a:bodyPr wrap="square" lIns="91440" tIns="45720" rIns="91440" bIns="45720" rtlCol="0" anchor="ctr">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Use lists and dictionaries to manage budget data. Implement functions to calculate running balances and validate user input.</a:t>
            </a:r>
            <a:endParaRPr lang="en-US" sz="1600" dirty="0"/>
          </a:p>
        </p:txBody>
      </p:sp>
      <p:sp>
        <p:nvSpPr>
          <p:cNvPr id="29" name="Text 23"/>
          <p:cNvSpPr/>
          <p:nvPr/>
        </p:nvSpPr>
        <p:spPr>
          <a:xfrm>
            <a:off x="6957060" y="3889296"/>
            <a:ext cx="373253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4874CB"/>
                </a:solidFill>
                <a:latin typeface="MiSans" pitchFamily="34" charset="0"/>
                <a:ea typeface="MiSans" pitchFamily="34" charset="-122"/>
                <a:cs typeface="MiSans" pitchFamily="34" charset="-120"/>
              </a:rPr>
              <a:t>File I/O</a:t>
            </a:r>
            <a:endParaRPr lang="en-US" sz="1600" dirty="0"/>
          </a:p>
        </p:txBody>
      </p:sp>
      <p:sp>
        <p:nvSpPr>
          <p:cNvPr id="30" name="Text 24"/>
          <p:cNvSpPr/>
          <p:nvPr/>
        </p:nvSpPr>
        <p:spPr>
          <a:xfrm>
            <a:off x="6957060" y="4291251"/>
            <a:ext cx="4603750" cy="960041"/>
          </a:xfrm>
          <a:prstGeom prst="rect">
            <a:avLst/>
          </a:prstGeom>
          <a:noFill/>
          <a:ln/>
        </p:spPr>
        <p:txBody>
          <a:bodyPr wrap="square" lIns="91440" tIns="45720" rIns="91440" bIns="45720" rtlCol="0" anchor="ctr">
            <a:spAutoFit/>
          </a:bodyPr>
          <a:lstStyle/>
          <a:p>
            <a:pPr>
              <a:lnSpc>
                <a:spcPct val="150000"/>
              </a:lnSpc>
            </a:pPr>
            <a:r>
              <a:rPr lang="en-US" sz="1400" dirty="0">
                <a:solidFill>
                  <a:srgbClr val="262626"/>
                </a:solidFill>
                <a:latin typeface="MiSans" pitchFamily="34" charset="0"/>
                <a:ea typeface="MiSans" pitchFamily="34" charset="-122"/>
                <a:cs typeface="MiSans" pitchFamily="34" charset="-120"/>
              </a:rPr>
              <a:t>Practice reading and writing CSV files. Ensure data persistence by saving changes back to the file after each operation.</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gradFill flip="none" rotWithShape="0">
          <a:gsLst>
            <a:gs pos="0">
              <a:srgbClr val="94B9FF">
                <a:alpha val="39000"/>
              </a:srgbClr>
            </a:gs>
            <a:gs pos="9000">
              <a:srgbClr val="94B9FF">
                <a:alpha val="39000"/>
              </a:srgbClr>
            </a:gs>
            <a:gs pos="38000">
              <a:srgbClr val="94B9FF">
                <a:alpha val="44000"/>
              </a:srgbClr>
            </a:gs>
            <a:gs pos="72000">
              <a:srgbClr val="94B9FF">
                <a:alpha val="13000"/>
              </a:srgbClr>
            </a:gs>
            <a:gs pos="100000">
              <a:srgbClr val="94B9FF">
                <a:alpha val="59000"/>
              </a:srgbClr>
            </a:gs>
          </a:gsLst>
          <a:lin ang="39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s00.png"/>
          <p:cNvPicPr>
            <a:picLocks noChangeAspect="1"/>
          </p:cNvPicPr>
          <p:nvPr/>
        </p:nvPicPr>
        <p:blipFill>
          <a:blip r:embed="rId3">
            <a:alphaModFix amt="74000"/>
          </a:blip>
          <a:srcRect t="41588"/>
          <a:stretch/>
        </p:blipFill>
        <p:spPr>
          <a:xfrm>
            <a:off x="448310" y="0"/>
            <a:ext cx="7380605" cy="2425065"/>
          </a:xfrm>
          <a:prstGeom prst="rect">
            <a:avLst/>
          </a:prstGeom>
        </p:spPr>
      </p:pic>
      <p:sp>
        <p:nvSpPr>
          <p:cNvPr id="3" name="Shape 0"/>
          <p:cNvSpPr/>
          <p:nvPr/>
        </p:nvSpPr>
        <p:spPr>
          <a:xfrm>
            <a:off x="-635" y="1473835"/>
            <a:ext cx="12192635" cy="1571625"/>
          </a:xfrm>
          <a:prstGeom prst="rect">
            <a:avLst/>
          </a:prstGeom>
          <a:gradFill flip="none" rotWithShape="1">
            <a:gsLst>
              <a:gs pos="0">
                <a:srgbClr val="92ABDF">
                  <a:alpha val="82000"/>
                </a:srgbClr>
              </a:gs>
              <a:gs pos="42000">
                <a:srgbClr val="92ABDF">
                  <a:alpha val="82000"/>
                </a:srgbClr>
              </a:gs>
              <a:gs pos="100000">
                <a:srgbClr val="4874CB">
                  <a:alpha val="73000"/>
                </a:srgbClr>
              </a:gs>
            </a:gsLst>
            <a:lin ang="0" scaled="1"/>
          </a:gradFill>
          <a:ln/>
        </p:spPr>
      </p:sp>
      <p:sp>
        <p:nvSpPr>
          <p:cNvPr id="4" name="Text 1"/>
          <p:cNvSpPr/>
          <p:nvPr/>
        </p:nvSpPr>
        <p:spPr>
          <a:xfrm>
            <a:off x="-635" y="1473835"/>
            <a:ext cx="12192635" cy="157162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7697470" y="1614805"/>
            <a:ext cx="3957955" cy="1330960"/>
          </a:xfrm>
          <a:prstGeom prst="rect">
            <a:avLst/>
          </a:prstGeom>
          <a:noFill/>
          <a:ln/>
        </p:spPr>
        <p:txBody>
          <a:bodyPr wrap="square" lIns="91440" tIns="45720" rIns="91440" bIns="45720" rtlCol="0" anchor="ctr"/>
          <a:lstStyle/>
          <a:p>
            <a:pPr algn="just">
              <a:lnSpc>
                <a:spcPct val="100000"/>
              </a:lnSpc>
            </a:pPr>
            <a:r>
              <a:rPr lang="en-US" sz="3600" b="1" dirty="0">
                <a:solidFill>
                  <a:srgbClr val="FFFFFF"/>
                </a:solidFill>
                <a:latin typeface="MiSans" pitchFamily="34" charset="0"/>
                <a:ea typeface="MiSans" pitchFamily="34" charset="-122"/>
                <a:cs typeface="MiSans" pitchFamily="34" charset="-120"/>
              </a:rPr>
              <a:t>Random Password Generator</a:t>
            </a:r>
            <a:endParaRPr lang="en-US" sz="1600" dirty="0"/>
          </a:p>
        </p:txBody>
      </p:sp>
      <p:sp>
        <p:nvSpPr>
          <p:cNvPr id="6" name="Shape 3"/>
          <p:cNvSpPr/>
          <p:nvPr/>
        </p:nvSpPr>
        <p:spPr>
          <a:xfrm>
            <a:off x="6087428" y="3540443"/>
            <a:ext cx="0" cy="2532924"/>
          </a:xfrm>
          <a:prstGeom prst="line">
            <a:avLst/>
          </a:prstGeom>
          <a:noFill/>
          <a:ln w="19050">
            <a:gradFill flip="none" rotWithShape="1">
              <a:gsLst>
                <a:gs pos="0">
                  <a:srgbClr val="4874CB">
                    <a:alpha val="0"/>
                  </a:srgbClr>
                </a:gs>
                <a:gs pos="10000">
                  <a:srgbClr val="4874CB">
                    <a:alpha val="0"/>
                  </a:srgbClr>
                </a:gs>
                <a:gs pos="50000">
                  <a:srgbClr val="4874CB">
                    <a:alpha val="50000"/>
                  </a:srgbClr>
                </a:gs>
                <a:gs pos="90000">
                  <a:srgbClr val="4874CB">
                    <a:alpha val="0"/>
                  </a:srgbClr>
                </a:gs>
                <a:gs pos="100000">
                  <a:srgbClr val="4874CB">
                    <a:alpha val="0"/>
                  </a:srgbClr>
                </a:gs>
              </a:gsLst>
              <a:lin ang="16200000" scaled="1"/>
            </a:gradFill>
            <a:prstDash val="solid"/>
            <a:headEnd type="none"/>
            <a:tailEnd type="none"/>
          </a:ln>
        </p:spPr>
      </p:sp>
      <p:sp>
        <p:nvSpPr>
          <p:cNvPr id="7" name="Shape 4"/>
          <p:cNvSpPr/>
          <p:nvPr/>
        </p:nvSpPr>
        <p:spPr>
          <a:xfrm>
            <a:off x="565785" y="445135"/>
            <a:ext cx="134620" cy="134620"/>
          </a:xfrm>
          <a:prstGeom prst="ellipse">
            <a:avLst/>
          </a:prstGeom>
          <a:gradFill flip="none" rotWithShape="1">
            <a:gsLst>
              <a:gs pos="0">
                <a:srgbClr val="4874CB">
                  <a:alpha val="61000"/>
                </a:srgbClr>
              </a:gs>
              <a:gs pos="20000">
                <a:srgbClr val="4874CB">
                  <a:alpha val="61000"/>
                </a:srgbClr>
              </a:gs>
              <a:gs pos="43000">
                <a:srgbClr val="4874CB">
                  <a:alpha val="66000"/>
                </a:srgbClr>
              </a:gs>
              <a:gs pos="63000">
                <a:srgbClr val="4874CB">
                  <a:alpha val="47000"/>
                </a:srgbClr>
              </a:gs>
              <a:gs pos="100000">
                <a:srgbClr val="FFFFFF">
                  <a:alpha val="48000"/>
                </a:srgbClr>
              </a:gs>
            </a:gsLst>
            <a:lin ang="0" scaled="1"/>
          </a:gradFill>
          <a:ln/>
        </p:spPr>
      </p:sp>
      <p:sp>
        <p:nvSpPr>
          <p:cNvPr id="8" name="Text 5"/>
          <p:cNvSpPr/>
          <p:nvPr/>
        </p:nvSpPr>
        <p:spPr>
          <a:xfrm>
            <a:off x="565785" y="44513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95985" y="445135"/>
            <a:ext cx="134620" cy="134620"/>
          </a:xfrm>
          <a:prstGeom prst="ellipse">
            <a:avLst/>
          </a:prstGeom>
          <a:solidFill>
            <a:srgbClr val="000000">
              <a:alpha val="0"/>
            </a:srgbClr>
          </a:solidFill>
          <a:ln w="19050">
            <a:gradFill flip="none" rotWithShape="1">
              <a:gsLst>
                <a:gs pos="0">
                  <a:srgbClr val="4874CB">
                    <a:alpha val="91000"/>
                  </a:srgbClr>
                </a:gs>
                <a:gs pos="100000">
                  <a:srgbClr val="4874CB">
                    <a:alpha val="29000"/>
                  </a:srgbClr>
                </a:gs>
              </a:gsLst>
              <a:lin ang="2700000" scaled="1"/>
            </a:gradFill>
            <a:prstDash val="solid"/>
          </a:ln>
        </p:spPr>
      </p:sp>
      <p:sp>
        <p:nvSpPr>
          <p:cNvPr id="10" name="Text 7"/>
          <p:cNvSpPr/>
          <p:nvPr/>
        </p:nvSpPr>
        <p:spPr>
          <a:xfrm>
            <a:off x="895985" y="44513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730885" y="445135"/>
            <a:ext cx="134620" cy="134620"/>
          </a:xfrm>
          <a:prstGeom prst="ellipse">
            <a:avLst/>
          </a:prstGeom>
          <a:gradFill flip="none" rotWithShape="1">
            <a:gsLst>
              <a:gs pos="0">
                <a:srgbClr val="4874CB">
                  <a:alpha val="66000"/>
                </a:srgbClr>
              </a:gs>
              <a:gs pos="20000">
                <a:srgbClr val="4874CB">
                  <a:alpha val="66000"/>
                </a:srgbClr>
              </a:gs>
              <a:gs pos="43000">
                <a:srgbClr val="4874CB">
                  <a:alpha val="59000"/>
                </a:srgbClr>
              </a:gs>
              <a:gs pos="63000">
                <a:srgbClr val="4874CB">
                  <a:alpha val="47000"/>
                </a:srgbClr>
              </a:gs>
              <a:gs pos="100000">
                <a:srgbClr val="FFFFFF">
                  <a:alpha val="48000"/>
                </a:srgbClr>
              </a:gs>
            </a:gsLst>
            <a:lin ang="0" scaled="1"/>
          </a:gradFill>
          <a:ln/>
        </p:spPr>
      </p:sp>
      <p:sp>
        <p:nvSpPr>
          <p:cNvPr id="12" name="Text 9"/>
          <p:cNvSpPr/>
          <p:nvPr/>
        </p:nvSpPr>
        <p:spPr>
          <a:xfrm>
            <a:off x="730885" y="44513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1" descr="https://kimi-img.moonshot.cn/pub/slides/slides_tmpl/image/25-08-27-19:57:32-d2nf5b18bjvh7rlivs60.png"/>
          <p:cNvPicPr>
            <a:picLocks noChangeAspect="1"/>
          </p:cNvPicPr>
          <p:nvPr/>
        </p:nvPicPr>
        <p:blipFill>
          <a:blip r:embed="rId4"/>
          <a:stretch>
            <a:fillRect/>
          </a:stretch>
        </p:blipFill>
        <p:spPr>
          <a:xfrm>
            <a:off x="481012" y="1009843"/>
            <a:ext cx="3657600" cy="2489200"/>
          </a:xfrm>
          <a:prstGeom prst="rect">
            <a:avLst/>
          </a:prstGeom>
        </p:spPr>
      </p:pic>
      <p:pic>
        <p:nvPicPr>
          <p:cNvPr id="14" name="Image 2" descr="https://kimi-img.moonshot.cn/pub/slides/slides_tmpl/image/25-08-27-19:57:32-d2nf5b18bjvh7rlivs6g.png"/>
          <p:cNvPicPr>
            <a:picLocks noChangeAspect="1"/>
          </p:cNvPicPr>
          <p:nvPr/>
        </p:nvPicPr>
        <p:blipFill>
          <a:blip r:embed="rId5"/>
          <a:stretch>
            <a:fillRect/>
          </a:stretch>
        </p:blipFill>
        <p:spPr>
          <a:xfrm>
            <a:off x="3962290" y="1033034"/>
            <a:ext cx="3657600" cy="2489200"/>
          </a:xfrm>
          <a:prstGeom prst="rect">
            <a:avLst/>
          </a:prstGeom>
        </p:spPr>
      </p:pic>
      <p:sp>
        <p:nvSpPr>
          <p:cNvPr id="15" name="Shape 10"/>
          <p:cNvSpPr/>
          <p:nvPr/>
        </p:nvSpPr>
        <p:spPr>
          <a:xfrm>
            <a:off x="665269" y="3776772"/>
            <a:ext cx="4964861" cy="478893"/>
          </a:xfrm>
          <a:prstGeom prst="rect">
            <a:avLst/>
          </a:prstGeom>
          <a:solidFill>
            <a:srgbClr val="000000">
              <a:alpha val="0"/>
            </a:srgbClr>
          </a:solidFill>
          <a:ln/>
        </p:spPr>
      </p:sp>
      <p:sp>
        <p:nvSpPr>
          <p:cNvPr id="16" name="Text 11"/>
          <p:cNvSpPr/>
          <p:nvPr/>
        </p:nvSpPr>
        <p:spPr>
          <a:xfrm>
            <a:off x="665269" y="3776772"/>
            <a:ext cx="4964861" cy="478893"/>
          </a:xfrm>
          <a:prstGeom prst="rect">
            <a:avLst/>
          </a:prstGeom>
          <a:noFill/>
          <a:ln/>
        </p:spPr>
        <p:txBody>
          <a:bodyPr wrap="square" lIns="46863" tIns="90043" rIns="90043" bIns="46863" rtlCol="0" anchor="b"/>
          <a:lstStyle/>
          <a:p>
            <a:pPr algn="ctr">
              <a:lnSpc>
                <a:spcPct val="100000"/>
              </a:lnSpc>
            </a:pPr>
            <a:r>
              <a:rPr lang="en-US" sz="1800" dirty="0">
                <a:solidFill>
                  <a:srgbClr val="5A7DD4"/>
                </a:solidFill>
                <a:latin typeface="Arial" pitchFamily="34" charset="0"/>
                <a:ea typeface="Arial" pitchFamily="34" charset="-122"/>
                <a:cs typeface="Arial" pitchFamily="34" charset="-120"/>
              </a:rPr>
              <a:t>Password Generation</a:t>
            </a:r>
            <a:endParaRPr lang="en-US" sz="1600" dirty="0"/>
          </a:p>
        </p:txBody>
      </p:sp>
      <p:sp>
        <p:nvSpPr>
          <p:cNvPr id="17" name="Text 12"/>
          <p:cNvSpPr/>
          <p:nvPr/>
        </p:nvSpPr>
        <p:spPr>
          <a:xfrm>
            <a:off x="665269" y="4463967"/>
            <a:ext cx="4964861" cy="1867301"/>
          </a:xfrm>
          <a:prstGeom prst="rect">
            <a:avLst/>
          </a:prstGeom>
          <a:noFill/>
          <a:ln/>
        </p:spPr>
        <p:txBody>
          <a:bodyPr wrap="square" lIns="0" tIns="0" rIns="0" bIns="46990" rtlCol="0" anchor="t"/>
          <a:lstStyle/>
          <a:p>
            <a:pPr>
              <a:lnSpc>
                <a:spcPct val="150000"/>
              </a:lnSpc>
            </a:pPr>
            <a:r>
              <a:rPr lang="en-US" sz="1400" dirty="0">
                <a:solidFill>
                  <a:srgbClr val="262626"/>
                </a:solidFill>
                <a:latin typeface="Arial" pitchFamily="34" charset="0"/>
                <a:ea typeface="Arial" pitchFamily="34" charset="-122"/>
                <a:cs typeface="Arial" pitchFamily="34" charset="-120"/>
              </a:rPr>
              <a:t>Create a script that generates secure passwords. Use the random module to select characters from a pool of letters, numbers, and symbols.</a:t>
            </a:r>
            <a:endParaRPr lang="en-US" sz="1600" dirty="0"/>
          </a:p>
        </p:txBody>
      </p:sp>
      <p:sp>
        <p:nvSpPr>
          <p:cNvPr id="18" name="Shape 13"/>
          <p:cNvSpPr/>
          <p:nvPr/>
        </p:nvSpPr>
        <p:spPr>
          <a:xfrm>
            <a:off x="6538375" y="3776772"/>
            <a:ext cx="4964861" cy="478893"/>
          </a:xfrm>
          <a:prstGeom prst="rect">
            <a:avLst/>
          </a:prstGeom>
          <a:solidFill>
            <a:srgbClr val="000000">
              <a:alpha val="0"/>
            </a:srgbClr>
          </a:solidFill>
          <a:ln/>
        </p:spPr>
      </p:sp>
      <p:sp>
        <p:nvSpPr>
          <p:cNvPr id="19" name="Text 14"/>
          <p:cNvSpPr/>
          <p:nvPr/>
        </p:nvSpPr>
        <p:spPr>
          <a:xfrm>
            <a:off x="6538375" y="3776772"/>
            <a:ext cx="4964861" cy="478893"/>
          </a:xfrm>
          <a:prstGeom prst="rect">
            <a:avLst/>
          </a:prstGeom>
          <a:noFill/>
          <a:ln/>
        </p:spPr>
        <p:txBody>
          <a:bodyPr wrap="square" lIns="46863" tIns="90043" rIns="90043" bIns="46863" rtlCol="0" anchor="b"/>
          <a:lstStyle/>
          <a:p>
            <a:pPr algn="ctr">
              <a:lnSpc>
                <a:spcPct val="100000"/>
              </a:lnSpc>
            </a:pPr>
            <a:r>
              <a:rPr lang="en-US" sz="1800" dirty="0">
                <a:solidFill>
                  <a:srgbClr val="5A7DD4"/>
                </a:solidFill>
                <a:latin typeface="Arial" pitchFamily="34" charset="0"/>
                <a:ea typeface="Arial" pitchFamily="34" charset="-122"/>
                <a:cs typeface="Arial" pitchFamily="34" charset="-120"/>
              </a:rPr>
              <a:t>Command-Line Interface</a:t>
            </a:r>
            <a:endParaRPr lang="en-US" sz="1600" dirty="0"/>
          </a:p>
        </p:txBody>
      </p:sp>
      <p:sp>
        <p:nvSpPr>
          <p:cNvPr id="20" name="Text 15"/>
          <p:cNvSpPr/>
          <p:nvPr/>
        </p:nvSpPr>
        <p:spPr>
          <a:xfrm>
            <a:off x="6538375" y="4472222"/>
            <a:ext cx="4964861" cy="1867936"/>
          </a:xfrm>
          <a:prstGeom prst="rect">
            <a:avLst/>
          </a:prstGeom>
          <a:noFill/>
          <a:ln/>
        </p:spPr>
        <p:txBody>
          <a:bodyPr wrap="square" lIns="0" tIns="0" rIns="0" bIns="46990" rtlCol="0" anchor="t"/>
          <a:lstStyle/>
          <a:p>
            <a:pPr>
              <a:lnSpc>
                <a:spcPct val="150000"/>
              </a:lnSpc>
            </a:pPr>
            <a:r>
              <a:rPr lang="en-US" sz="1400" dirty="0">
                <a:solidFill>
                  <a:srgbClr val="262626"/>
                </a:solidFill>
                <a:latin typeface="Arial" pitchFamily="34" charset="0"/>
                <a:ea typeface="Arial" pitchFamily="34" charset="-122"/>
                <a:cs typeface="Arial" pitchFamily="34" charset="-120"/>
              </a:rPr>
              <a:t>Extend the script to accept command-line arguments using argparse. Allow users to specify password length and complexity.</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06</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Wrap-up &amp; Next Steps</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06</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gradFill flip="none" rotWithShape="0">
          <a:gsLst>
            <a:gs pos="0">
              <a:srgbClr val="94B9FF">
                <a:alpha val="50000"/>
              </a:srgbClr>
            </a:gs>
            <a:gs pos="12000">
              <a:srgbClr val="94B9FF">
                <a:alpha val="50000"/>
              </a:srgbClr>
            </a:gs>
            <a:gs pos="36000">
              <a:srgbClr val="94B9FF">
                <a:alpha val="20000"/>
              </a:srgbClr>
            </a:gs>
            <a:gs pos="63000">
              <a:srgbClr val="94B9FF">
                <a:alpha val="21000"/>
              </a:srgbClr>
            </a:gs>
            <a:gs pos="98000">
              <a:srgbClr val="94B9FF">
                <a:alpha val="54000"/>
              </a:srgbClr>
            </a:gs>
            <a:gs pos="100000">
              <a:srgbClr val="94B9FF">
                <a:alpha val="54000"/>
              </a:srgbClr>
            </a:gs>
          </a:gsLst>
          <a:lin ang="17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38-d2nf5ch8bjvh7rlivsig.png"/>
          <p:cNvPicPr>
            <a:picLocks noChangeAspect="1"/>
          </p:cNvPicPr>
          <p:nvPr/>
        </p:nvPicPr>
        <p:blipFill>
          <a:blip r:embed="rId3">
            <a:alphaModFix amt="84000"/>
          </a:blip>
          <a:srcRect t="21716" b="21716"/>
          <a:stretch/>
        </p:blipFill>
        <p:spPr>
          <a:xfrm>
            <a:off x="0" y="0"/>
            <a:ext cx="12192000" cy="2955925"/>
          </a:xfrm>
          <a:prstGeom prst="rect">
            <a:avLst/>
          </a:prstGeom>
        </p:spPr>
      </p:pic>
      <p:sp>
        <p:nvSpPr>
          <p:cNvPr id="3" name="Shape 0"/>
          <p:cNvSpPr/>
          <p:nvPr/>
        </p:nvSpPr>
        <p:spPr>
          <a:xfrm>
            <a:off x="29845" y="635"/>
            <a:ext cx="12162155" cy="2950845"/>
          </a:xfrm>
          <a:prstGeom prst="rect">
            <a:avLst/>
          </a:prstGeom>
          <a:solidFill>
            <a:srgbClr val="7030A0">
              <a:alpha val="3922"/>
            </a:srgbClr>
          </a:solidFill>
          <a:ln/>
        </p:spPr>
      </p:sp>
      <p:sp>
        <p:nvSpPr>
          <p:cNvPr id="4" name="Text 1"/>
          <p:cNvSpPr/>
          <p:nvPr/>
        </p:nvSpPr>
        <p:spPr>
          <a:xfrm>
            <a:off x="29845" y="635"/>
            <a:ext cx="12162155" cy="295084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7:34-d2nf5bh8bjvh7rlivs9g.png"/>
          <p:cNvPicPr>
            <a:picLocks noChangeAspect="1"/>
          </p:cNvPicPr>
          <p:nvPr/>
        </p:nvPicPr>
        <p:blipFill>
          <a:blip r:embed="rId4"/>
          <a:stretch>
            <a:fillRect/>
          </a:stretch>
        </p:blipFill>
        <p:spPr>
          <a:xfrm>
            <a:off x="922338" y="4041458"/>
            <a:ext cx="2489200" cy="88900"/>
          </a:xfrm>
          <a:prstGeom prst="rect">
            <a:avLst/>
          </a:prstGeom>
        </p:spPr>
      </p:pic>
      <p:pic>
        <p:nvPicPr>
          <p:cNvPr id="6" name="Image 2" descr="https://kimi-img.moonshot.cn/pub/slides/slides_tmpl/image/25-08-27-19:57:34-d2nf5bh8bjvh7rlivs9g.png"/>
          <p:cNvPicPr>
            <a:picLocks noChangeAspect="1"/>
          </p:cNvPicPr>
          <p:nvPr/>
        </p:nvPicPr>
        <p:blipFill>
          <a:blip r:embed="rId4"/>
          <a:stretch>
            <a:fillRect/>
          </a:stretch>
        </p:blipFill>
        <p:spPr>
          <a:xfrm>
            <a:off x="4814190" y="4041458"/>
            <a:ext cx="2489200" cy="88900"/>
          </a:xfrm>
          <a:prstGeom prst="rect">
            <a:avLst/>
          </a:prstGeom>
        </p:spPr>
      </p:pic>
      <p:pic>
        <p:nvPicPr>
          <p:cNvPr id="7" name="Image 3" descr="https://kimi-img.moonshot.cn/pub/slides/slides_tmpl/image/25-08-27-19:57:34-d2nf5bh8bjvh7rlivs9g.png"/>
          <p:cNvPicPr>
            <a:picLocks noChangeAspect="1"/>
          </p:cNvPicPr>
          <p:nvPr/>
        </p:nvPicPr>
        <p:blipFill>
          <a:blip r:embed="rId4"/>
          <a:stretch>
            <a:fillRect/>
          </a:stretch>
        </p:blipFill>
        <p:spPr>
          <a:xfrm>
            <a:off x="8757603" y="4051618"/>
            <a:ext cx="2489200" cy="88900"/>
          </a:xfrm>
          <a:prstGeom prst="rect">
            <a:avLst/>
          </a:prstGeom>
        </p:spPr>
      </p:pic>
      <p:pic>
        <p:nvPicPr>
          <p:cNvPr id="8" name="Image 4" descr="https://kimi-img.moonshot.cn/pub/slides/slides_tmpl/image/25-08-27-19:57:35-d2nf5bp8bjvh7rlivsa0.png"/>
          <p:cNvPicPr>
            <a:picLocks noChangeAspect="1"/>
          </p:cNvPicPr>
          <p:nvPr/>
        </p:nvPicPr>
        <p:blipFill>
          <a:blip r:embed="rId5"/>
          <a:stretch>
            <a:fillRect/>
          </a:stretch>
        </p:blipFill>
        <p:spPr>
          <a:xfrm>
            <a:off x="4098097" y="3631248"/>
            <a:ext cx="25400" cy="3060700"/>
          </a:xfrm>
          <a:prstGeom prst="rect">
            <a:avLst/>
          </a:prstGeom>
        </p:spPr>
      </p:pic>
      <p:pic>
        <p:nvPicPr>
          <p:cNvPr id="9" name="Image 5" descr="https://kimi-img.moonshot.cn/pub/slides/slides_tmpl/image/25-08-27-19:57:35-d2nf5bp8bjvh7rlivsa0.png"/>
          <p:cNvPicPr>
            <a:picLocks noChangeAspect="1"/>
          </p:cNvPicPr>
          <p:nvPr/>
        </p:nvPicPr>
        <p:blipFill>
          <a:blip r:embed="rId5"/>
          <a:stretch>
            <a:fillRect/>
          </a:stretch>
        </p:blipFill>
        <p:spPr>
          <a:xfrm>
            <a:off x="7965599" y="3656648"/>
            <a:ext cx="25400" cy="3060700"/>
          </a:xfrm>
          <a:prstGeom prst="rect">
            <a:avLst/>
          </a:prstGeom>
        </p:spPr>
      </p:pic>
      <p:sp>
        <p:nvSpPr>
          <p:cNvPr id="10" name="Shape 2"/>
          <p:cNvSpPr/>
          <p:nvPr/>
        </p:nvSpPr>
        <p:spPr>
          <a:xfrm>
            <a:off x="844868" y="3352800"/>
            <a:ext cx="2599690" cy="478790"/>
          </a:xfrm>
          <a:prstGeom prst="rect">
            <a:avLst/>
          </a:prstGeom>
          <a:solidFill>
            <a:srgbClr val="000000">
              <a:alpha val="0"/>
            </a:srgbClr>
          </a:solidFill>
          <a:ln/>
        </p:spPr>
      </p:sp>
      <p:sp>
        <p:nvSpPr>
          <p:cNvPr id="11" name="Text 3"/>
          <p:cNvSpPr/>
          <p:nvPr/>
        </p:nvSpPr>
        <p:spPr>
          <a:xfrm>
            <a:off x="844868" y="3352800"/>
            <a:ext cx="2599690" cy="478790"/>
          </a:xfrm>
          <a:prstGeom prst="rect">
            <a:avLst/>
          </a:prstGeom>
          <a:noFill/>
          <a:ln/>
        </p:spPr>
        <p:txBody>
          <a:bodyPr wrap="square" lIns="46863" tIns="90043" rIns="90043" bIns="46863" rtlCol="0" anchor="ctr"/>
          <a:lstStyle/>
          <a:p>
            <a:pPr algn="ctr">
              <a:lnSpc>
                <a:spcPct val="100000"/>
              </a:lnSpc>
            </a:pPr>
            <a:r>
              <a:rPr lang="en-US" sz="2000" dirty="0">
                <a:solidFill>
                  <a:srgbClr val="5A7DD4"/>
                </a:solidFill>
                <a:latin typeface="MiSans" pitchFamily="34" charset="0"/>
                <a:ea typeface="MiSans" pitchFamily="34" charset="-122"/>
                <a:cs typeface="MiSans" pitchFamily="34" charset="-120"/>
              </a:rPr>
              <a:t>Core Concepts</a:t>
            </a:r>
            <a:endParaRPr lang="en-US" sz="1600" dirty="0"/>
          </a:p>
        </p:txBody>
      </p:sp>
      <p:sp>
        <p:nvSpPr>
          <p:cNvPr id="12" name="Text 4"/>
          <p:cNvSpPr/>
          <p:nvPr/>
        </p:nvSpPr>
        <p:spPr>
          <a:xfrm>
            <a:off x="476885" y="4243070"/>
            <a:ext cx="3335655" cy="1867535"/>
          </a:xfrm>
          <a:prstGeom prst="rect">
            <a:avLst/>
          </a:prstGeom>
          <a:noFill/>
          <a:ln/>
        </p:spPr>
        <p:txBody>
          <a:bodyPr wrap="square" lIns="0" tIns="0" rIns="0" bIns="4699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Review key concepts like variables, control flow, functions, data structures, OOP, and libraries. Use a mind map to visualize connections.</a:t>
            </a:r>
            <a:endParaRPr lang="en-US" sz="1600" dirty="0"/>
          </a:p>
        </p:txBody>
      </p:sp>
      <p:sp>
        <p:nvSpPr>
          <p:cNvPr id="13" name="Shape 5"/>
          <p:cNvSpPr/>
          <p:nvPr/>
        </p:nvSpPr>
        <p:spPr>
          <a:xfrm>
            <a:off x="4744085" y="3352800"/>
            <a:ext cx="2583815" cy="478790"/>
          </a:xfrm>
          <a:prstGeom prst="rect">
            <a:avLst/>
          </a:prstGeom>
          <a:solidFill>
            <a:srgbClr val="000000">
              <a:alpha val="0"/>
            </a:srgbClr>
          </a:solidFill>
          <a:ln/>
        </p:spPr>
      </p:sp>
      <p:sp>
        <p:nvSpPr>
          <p:cNvPr id="14" name="Text 6"/>
          <p:cNvSpPr/>
          <p:nvPr/>
        </p:nvSpPr>
        <p:spPr>
          <a:xfrm>
            <a:off x="4744085" y="3352800"/>
            <a:ext cx="2583815" cy="478790"/>
          </a:xfrm>
          <a:prstGeom prst="rect">
            <a:avLst/>
          </a:prstGeom>
          <a:noFill/>
          <a:ln/>
        </p:spPr>
        <p:txBody>
          <a:bodyPr wrap="square" lIns="46863" tIns="90043" rIns="90043" bIns="46863" rtlCol="0" anchor="ctr"/>
          <a:lstStyle/>
          <a:p>
            <a:pPr algn="ctr">
              <a:lnSpc>
                <a:spcPct val="100000"/>
              </a:lnSpc>
            </a:pPr>
            <a:r>
              <a:rPr lang="en-US" sz="2000" dirty="0">
                <a:solidFill>
                  <a:srgbClr val="5A7DD4"/>
                </a:solidFill>
                <a:latin typeface="MiSans" pitchFamily="34" charset="0"/>
                <a:ea typeface="MiSans" pitchFamily="34" charset="-122"/>
                <a:cs typeface="MiSans" pitchFamily="34" charset="-120"/>
              </a:rPr>
              <a:t>Syntax Reminders</a:t>
            </a:r>
            <a:endParaRPr lang="en-US" sz="1600" dirty="0"/>
          </a:p>
        </p:txBody>
      </p:sp>
      <p:sp>
        <p:nvSpPr>
          <p:cNvPr id="15" name="Text 7"/>
          <p:cNvSpPr/>
          <p:nvPr/>
        </p:nvSpPr>
        <p:spPr>
          <a:xfrm>
            <a:off x="4368165" y="4243070"/>
            <a:ext cx="3335655" cy="1867535"/>
          </a:xfrm>
          <a:prstGeom prst="rect">
            <a:avLst/>
          </a:prstGeom>
          <a:noFill/>
          <a:ln/>
        </p:spPr>
        <p:txBody>
          <a:bodyPr wrap="square" lIns="0" tIns="0" rIns="0" bIns="4699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Include syntax reminders for each concept. This visual aid helps reinforce learning and serves as a quick reference.</a:t>
            </a:r>
            <a:endParaRPr lang="en-US" sz="1600" dirty="0"/>
          </a:p>
        </p:txBody>
      </p:sp>
      <p:sp>
        <p:nvSpPr>
          <p:cNvPr id="16" name="Shape 8"/>
          <p:cNvSpPr/>
          <p:nvPr/>
        </p:nvSpPr>
        <p:spPr>
          <a:xfrm>
            <a:off x="8679498" y="3362960"/>
            <a:ext cx="2600960" cy="478790"/>
          </a:xfrm>
          <a:prstGeom prst="rect">
            <a:avLst/>
          </a:prstGeom>
          <a:solidFill>
            <a:srgbClr val="000000">
              <a:alpha val="0"/>
            </a:srgbClr>
          </a:solidFill>
          <a:ln/>
        </p:spPr>
      </p:sp>
      <p:sp>
        <p:nvSpPr>
          <p:cNvPr id="17" name="Text 9"/>
          <p:cNvSpPr/>
          <p:nvPr/>
        </p:nvSpPr>
        <p:spPr>
          <a:xfrm>
            <a:off x="8679498" y="3362960"/>
            <a:ext cx="2600960" cy="478790"/>
          </a:xfrm>
          <a:prstGeom prst="rect">
            <a:avLst/>
          </a:prstGeom>
          <a:noFill/>
          <a:ln/>
        </p:spPr>
        <p:txBody>
          <a:bodyPr wrap="square" lIns="46863" tIns="90043" rIns="90043" bIns="46863" rtlCol="0" anchor="ctr"/>
          <a:lstStyle/>
          <a:p>
            <a:pPr algn="ctr">
              <a:lnSpc>
                <a:spcPct val="100000"/>
              </a:lnSpc>
            </a:pPr>
            <a:r>
              <a:rPr lang="en-US" sz="2000" dirty="0">
                <a:solidFill>
                  <a:srgbClr val="5A7DD4"/>
                </a:solidFill>
                <a:latin typeface="MiSans" pitchFamily="34" charset="0"/>
                <a:ea typeface="MiSans" pitchFamily="34" charset="-122"/>
                <a:cs typeface="MiSans" pitchFamily="34" charset="-120"/>
              </a:rPr>
              <a:t>Future Preparation</a:t>
            </a:r>
            <a:endParaRPr lang="en-US" sz="1600" dirty="0"/>
          </a:p>
        </p:txBody>
      </p:sp>
      <p:sp>
        <p:nvSpPr>
          <p:cNvPr id="18" name="Text 10"/>
          <p:cNvSpPr/>
          <p:nvPr/>
        </p:nvSpPr>
        <p:spPr>
          <a:xfrm>
            <a:off x="8312150" y="4253230"/>
            <a:ext cx="3335655" cy="1867535"/>
          </a:xfrm>
          <a:prstGeom prst="rect">
            <a:avLst/>
          </a:prstGeom>
          <a:noFill/>
          <a:ln/>
        </p:spPr>
        <p:txBody>
          <a:bodyPr wrap="square" lIns="0" tIns="0" rIns="0" bIns="4699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this mind map for future revision. It helps prepare for coding interviews and reinforces concepts during future projects.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gradFill flip="none" rotWithShape="0">
          <a:gsLst>
            <a:gs pos="0">
              <a:srgbClr val="94B9FF">
                <a:alpha val="27000"/>
              </a:srgbClr>
            </a:gs>
            <a:gs pos="8000">
              <a:srgbClr val="94B9FF">
                <a:alpha val="27000"/>
              </a:srgbClr>
            </a:gs>
            <a:gs pos="37000">
              <a:srgbClr val="94B9FF">
                <a:alpha val="3000"/>
              </a:srgbClr>
            </a:gs>
            <a:gs pos="65000">
              <a:srgbClr val="94B9FF">
                <a:alpha val="18000"/>
              </a:srgbClr>
            </a:gs>
            <a:gs pos="98000">
              <a:srgbClr val="94B9FF">
                <a:alpha val="51000"/>
              </a:srgbClr>
            </a:gs>
            <a:gs pos="100000">
              <a:srgbClr val="94B9FF">
                <a:alpha val="51000"/>
              </a:srgbClr>
            </a:gs>
          </a:gsLst>
          <a:lin ang="17460000" scaled="1"/>
        </a:gradFill>
        <a:effectLst/>
      </p:bgPr>
    </p:bg>
    <p:spTree>
      <p:nvGrpSpPr>
        <p:cNvPr id="1" name=""/>
        <p:cNvGrpSpPr/>
        <p:nvPr/>
      </p:nvGrpSpPr>
      <p:grpSpPr>
        <a:xfrm>
          <a:off x="0" y="0"/>
          <a:ext cx="0" cy="0"/>
          <a:chOff x="0" y="0"/>
          <a:chExt cx="0" cy="0"/>
        </a:xfrm>
      </p:grpSpPr>
      <p:sp>
        <p:nvSpPr>
          <p:cNvPr id="2" name="Text 0"/>
          <p:cNvSpPr/>
          <p:nvPr/>
        </p:nvSpPr>
        <p:spPr>
          <a:xfrm>
            <a:off x="406400" y="499745"/>
            <a:ext cx="8239125" cy="552450"/>
          </a:xfrm>
          <a:prstGeom prst="rect">
            <a:avLst/>
          </a:prstGeom>
          <a:noFill/>
          <a:ln/>
        </p:spPr>
        <p:txBody>
          <a:bodyPr wrap="square" lIns="91440" tIns="45720" rIns="91440" bIns="45720" rtlCol="0" anchor="t">
            <a:spAutoFit/>
          </a:bodyPr>
          <a:lstStyle/>
          <a:p>
            <a:pPr>
              <a:lnSpc>
                <a:spcPct val="100000"/>
              </a:lnSpc>
            </a:pPr>
            <a:r>
              <a:rPr lang="en-US" sz="3600" b="1" dirty="0">
                <a:solidFill>
                  <a:srgbClr val="FFFFFF"/>
                </a:solidFill>
                <a:latin typeface="MiSans" pitchFamily="34" charset="0"/>
                <a:ea typeface="MiSans" pitchFamily="34" charset="-122"/>
                <a:cs typeface="MiSans" pitchFamily="34" charset="-120"/>
              </a:rPr>
              <a:t>Learning Roadmap After Today</a:t>
            </a:r>
            <a:endParaRPr lang="en-US" sz="1600" dirty="0"/>
          </a:p>
        </p:txBody>
      </p:sp>
      <p:sp>
        <p:nvSpPr>
          <p:cNvPr id="3" name="Shape 1"/>
          <p:cNvSpPr/>
          <p:nvPr/>
        </p:nvSpPr>
        <p:spPr>
          <a:xfrm flipH="1">
            <a:off x="536575" y="1445260"/>
            <a:ext cx="6555740" cy="0"/>
          </a:xfrm>
          <a:prstGeom prst="line">
            <a:avLst/>
          </a:prstGeom>
          <a:noFill/>
          <a:ln w="38100">
            <a:gradFill flip="none" rotWithShape="1">
              <a:gsLst>
                <a:gs pos="0">
                  <a:srgbClr val="FFFFFF"/>
                </a:gs>
                <a:gs pos="21000">
                  <a:srgbClr val="FFFFFF"/>
                </a:gs>
                <a:gs pos="100000">
                  <a:srgbClr val="FFFFFF">
                    <a:alpha val="0"/>
                  </a:srgbClr>
                </a:gs>
              </a:gsLst>
              <a:lin ang="10800000" scaled="1"/>
            </a:gradFill>
            <a:prstDash val="solid"/>
            <a:headEnd type="none"/>
            <a:tailEnd type="none"/>
          </a:ln>
        </p:spPr>
      </p:sp>
      <p:pic>
        <p:nvPicPr>
          <p:cNvPr id="4" name="Image 0" descr="https://kimi-img.moonshot.cn/pub/slides/slides_tmpl/image/25-08-27-19:57:38-d2nf5ch8bjvh7rlivsi0.png"/>
          <p:cNvPicPr>
            <a:picLocks noChangeAspect="1"/>
          </p:cNvPicPr>
          <p:nvPr/>
        </p:nvPicPr>
        <p:blipFill>
          <a:blip r:embed="rId3"/>
          <a:stretch>
            <a:fillRect/>
          </a:stretch>
        </p:blipFill>
        <p:spPr>
          <a:xfrm>
            <a:off x="-1" y="0"/>
            <a:ext cx="12192000" cy="2171699"/>
          </a:xfrm>
          <a:prstGeom prst="rect">
            <a:avLst/>
          </a:prstGeom>
        </p:spPr>
      </p:pic>
      <p:sp>
        <p:nvSpPr>
          <p:cNvPr id="5" name="Shape 2"/>
          <p:cNvSpPr/>
          <p:nvPr/>
        </p:nvSpPr>
        <p:spPr>
          <a:xfrm rot="16200000">
            <a:off x="4979169" y="-5041132"/>
            <a:ext cx="2233658" cy="12192000"/>
          </a:xfrm>
          <a:prstGeom prst="rect">
            <a:avLst/>
          </a:prstGeom>
          <a:gradFill flip="none" rotWithShape="0">
            <a:gsLst>
              <a:gs pos="0">
                <a:srgbClr val="678DD3">
                  <a:alpha val="21000"/>
                </a:srgbClr>
              </a:gs>
              <a:gs pos="27000">
                <a:srgbClr val="5B87CF">
                  <a:alpha val="53000"/>
                </a:srgbClr>
              </a:gs>
              <a:gs pos="56000">
                <a:srgbClr val="678DD3">
                  <a:alpha val="94000"/>
                </a:srgbClr>
              </a:gs>
              <a:gs pos="94000">
                <a:srgbClr val="4E80CA">
                  <a:alpha val="94000"/>
                </a:srgbClr>
              </a:gs>
              <a:gs pos="100000">
                <a:srgbClr val="4E80CA">
                  <a:alpha val="94000"/>
                </a:srgbClr>
              </a:gs>
            </a:gsLst>
            <a:lin ang="10800000" scaled="1"/>
          </a:gradFill>
          <a:ln/>
        </p:spPr>
      </p:sp>
      <p:sp>
        <p:nvSpPr>
          <p:cNvPr id="6" name="Text 3"/>
          <p:cNvSpPr/>
          <p:nvPr/>
        </p:nvSpPr>
        <p:spPr>
          <a:xfrm rot="16200000">
            <a:off x="4979169" y="-5041132"/>
            <a:ext cx="2233658" cy="1219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52120" y="1958031"/>
            <a:ext cx="2626127" cy="4406574"/>
          </a:xfrm>
          <a:prstGeom prst="roundRect">
            <a:avLst>
              <a:gd name="adj" fmla="val 16667"/>
            </a:avLst>
          </a:prstGeom>
          <a:gradFill flip="none" rotWithShape="0">
            <a:gsLst>
              <a:gs pos="0">
                <a:srgbClr val="94B9FF">
                  <a:alpha val="27000"/>
                </a:srgbClr>
              </a:gs>
              <a:gs pos="8000">
                <a:srgbClr val="94B9FF">
                  <a:alpha val="27000"/>
                </a:srgbClr>
              </a:gs>
              <a:gs pos="37000">
                <a:srgbClr val="94B9FF">
                  <a:alpha val="3000"/>
                </a:srgbClr>
              </a:gs>
              <a:gs pos="65000">
                <a:srgbClr val="94B9FF">
                  <a:alpha val="18000"/>
                </a:srgbClr>
              </a:gs>
              <a:gs pos="98000">
                <a:srgbClr val="94B9FF">
                  <a:alpha val="51000"/>
                </a:srgbClr>
              </a:gs>
              <a:gs pos="100000">
                <a:srgbClr val="94B9FF">
                  <a:alpha val="51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8" name="Text 5"/>
          <p:cNvSpPr/>
          <p:nvPr/>
        </p:nvSpPr>
        <p:spPr>
          <a:xfrm>
            <a:off x="452120" y="1958031"/>
            <a:ext cx="2626127" cy="4406574"/>
          </a:xfrm>
          <a:prstGeom prst="rect">
            <a:avLst/>
          </a:prstGeom>
          <a:noFill/>
          <a:ln/>
        </p:spPr>
        <p:txBody>
          <a:bodyPr wrap="square" lIns="45720" tIns="0" rIns="0" bIns="45720" rtlCol="0" anchor="ctr"/>
          <a:lstStyle/>
          <a:p>
            <a:pPr>
              <a:lnSpc>
                <a:spcPct val="100000"/>
              </a:lnSpc>
            </a:pPr>
            <a:endParaRPr lang="en-US" sz="1600" dirty="0"/>
          </a:p>
        </p:txBody>
      </p:sp>
      <p:sp>
        <p:nvSpPr>
          <p:cNvPr id="9" name="Shape 6"/>
          <p:cNvSpPr/>
          <p:nvPr/>
        </p:nvSpPr>
        <p:spPr>
          <a:xfrm>
            <a:off x="452120" y="1954530"/>
            <a:ext cx="2626360" cy="4410075"/>
          </a:xfrm>
          <a:prstGeom prst="roundRect">
            <a:avLst>
              <a:gd name="adj" fmla="val 16667"/>
            </a:avLst>
          </a:prstGeom>
          <a:solidFill>
            <a:srgbClr val="FFFFFF">
              <a:alpha val="20000"/>
            </a:srgbClr>
          </a:solidFill>
          <a:ln w="3175">
            <a:solidFill>
              <a:srgbClr val="4874CB">
                <a:alpha val="20000"/>
              </a:srgbClr>
            </a:solidFill>
            <a:prstDash val="solid"/>
          </a:ln>
        </p:spPr>
      </p:sp>
      <p:sp>
        <p:nvSpPr>
          <p:cNvPr id="10" name="Text 7"/>
          <p:cNvSpPr/>
          <p:nvPr/>
        </p:nvSpPr>
        <p:spPr>
          <a:xfrm>
            <a:off x="452120" y="1954530"/>
            <a:ext cx="2626360" cy="4410075"/>
          </a:xfrm>
          <a:prstGeom prst="rect">
            <a:avLst/>
          </a:prstGeom>
          <a:noFill/>
          <a:ln/>
        </p:spPr>
        <p:txBody>
          <a:bodyPr wrap="square" lIns="45720" tIns="0" rIns="0" bIns="45720" rtlCol="0" anchor="ctr"/>
          <a:lstStyle/>
          <a:p>
            <a:pPr>
              <a:lnSpc>
                <a:spcPct val="100000"/>
              </a:lnSpc>
            </a:pPr>
            <a:endParaRPr lang="en-US" sz="1600" dirty="0"/>
          </a:p>
        </p:txBody>
      </p:sp>
      <p:sp>
        <p:nvSpPr>
          <p:cNvPr id="11" name="Shape 8"/>
          <p:cNvSpPr/>
          <p:nvPr/>
        </p:nvSpPr>
        <p:spPr>
          <a:xfrm>
            <a:off x="6181090" y="1961841"/>
            <a:ext cx="2626127" cy="4406574"/>
          </a:xfrm>
          <a:prstGeom prst="roundRect">
            <a:avLst>
              <a:gd name="adj" fmla="val 16667"/>
            </a:avLst>
          </a:prstGeom>
          <a:gradFill flip="none" rotWithShape="0">
            <a:gsLst>
              <a:gs pos="0">
                <a:srgbClr val="94B9FF">
                  <a:alpha val="27000"/>
                </a:srgbClr>
              </a:gs>
              <a:gs pos="8000">
                <a:srgbClr val="94B9FF">
                  <a:alpha val="27000"/>
                </a:srgbClr>
              </a:gs>
              <a:gs pos="37000">
                <a:srgbClr val="94B9FF">
                  <a:alpha val="3000"/>
                </a:srgbClr>
              </a:gs>
              <a:gs pos="65000">
                <a:srgbClr val="94B9FF">
                  <a:alpha val="18000"/>
                </a:srgbClr>
              </a:gs>
              <a:gs pos="98000">
                <a:srgbClr val="94B9FF">
                  <a:alpha val="51000"/>
                </a:srgbClr>
              </a:gs>
              <a:gs pos="100000">
                <a:srgbClr val="94B9FF">
                  <a:alpha val="51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12" name="Text 9"/>
          <p:cNvSpPr/>
          <p:nvPr/>
        </p:nvSpPr>
        <p:spPr>
          <a:xfrm>
            <a:off x="6181090" y="1961841"/>
            <a:ext cx="2626127" cy="4406574"/>
          </a:xfrm>
          <a:prstGeom prst="rect">
            <a:avLst/>
          </a:prstGeom>
          <a:noFill/>
          <a:ln/>
        </p:spPr>
        <p:txBody>
          <a:bodyPr wrap="square" lIns="45720" tIns="0" rIns="0" bIns="45720" rtlCol="0" anchor="ctr"/>
          <a:lstStyle/>
          <a:p>
            <a:pPr>
              <a:lnSpc>
                <a:spcPct val="100000"/>
              </a:lnSpc>
            </a:pPr>
            <a:endParaRPr lang="en-US" sz="1600" dirty="0"/>
          </a:p>
        </p:txBody>
      </p:sp>
      <p:sp>
        <p:nvSpPr>
          <p:cNvPr id="13" name="Shape 10"/>
          <p:cNvSpPr/>
          <p:nvPr/>
        </p:nvSpPr>
        <p:spPr>
          <a:xfrm>
            <a:off x="6181090" y="1958340"/>
            <a:ext cx="2626360" cy="4410075"/>
          </a:xfrm>
          <a:prstGeom prst="roundRect">
            <a:avLst>
              <a:gd name="adj" fmla="val 16667"/>
            </a:avLst>
          </a:prstGeom>
          <a:solidFill>
            <a:srgbClr val="FFFFFF">
              <a:alpha val="20000"/>
            </a:srgbClr>
          </a:solidFill>
          <a:ln w="3175">
            <a:solidFill>
              <a:srgbClr val="4874CB">
                <a:alpha val="20000"/>
              </a:srgbClr>
            </a:solidFill>
            <a:prstDash val="solid"/>
          </a:ln>
        </p:spPr>
      </p:sp>
      <p:sp>
        <p:nvSpPr>
          <p:cNvPr id="14" name="Text 11"/>
          <p:cNvSpPr/>
          <p:nvPr/>
        </p:nvSpPr>
        <p:spPr>
          <a:xfrm>
            <a:off x="6181090" y="1958340"/>
            <a:ext cx="2626360" cy="4410075"/>
          </a:xfrm>
          <a:prstGeom prst="rect">
            <a:avLst/>
          </a:prstGeom>
          <a:noFill/>
          <a:ln/>
        </p:spPr>
        <p:txBody>
          <a:bodyPr wrap="square" lIns="45720" tIns="0" rIns="0" bIns="45720" rtlCol="0" anchor="ctr"/>
          <a:lstStyle/>
          <a:p>
            <a:pPr>
              <a:lnSpc>
                <a:spcPct val="100000"/>
              </a:lnSpc>
            </a:pPr>
            <a:endParaRPr lang="en-US" sz="1600" dirty="0"/>
          </a:p>
        </p:txBody>
      </p:sp>
      <p:sp>
        <p:nvSpPr>
          <p:cNvPr id="15" name="Shape 12"/>
          <p:cNvSpPr/>
          <p:nvPr/>
        </p:nvSpPr>
        <p:spPr>
          <a:xfrm>
            <a:off x="9045575" y="1961841"/>
            <a:ext cx="2626127" cy="4406574"/>
          </a:xfrm>
          <a:prstGeom prst="roundRect">
            <a:avLst>
              <a:gd name="adj" fmla="val 16667"/>
            </a:avLst>
          </a:prstGeom>
          <a:gradFill flip="none" rotWithShape="0">
            <a:gsLst>
              <a:gs pos="0">
                <a:srgbClr val="94B9FF">
                  <a:alpha val="27000"/>
                </a:srgbClr>
              </a:gs>
              <a:gs pos="8000">
                <a:srgbClr val="94B9FF">
                  <a:alpha val="27000"/>
                </a:srgbClr>
              </a:gs>
              <a:gs pos="37000">
                <a:srgbClr val="94B9FF">
                  <a:alpha val="3000"/>
                </a:srgbClr>
              </a:gs>
              <a:gs pos="65000">
                <a:srgbClr val="94B9FF">
                  <a:alpha val="18000"/>
                </a:srgbClr>
              </a:gs>
              <a:gs pos="98000">
                <a:srgbClr val="94B9FF">
                  <a:alpha val="51000"/>
                </a:srgbClr>
              </a:gs>
              <a:gs pos="100000">
                <a:srgbClr val="94B9FF">
                  <a:alpha val="51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16" name="Text 13"/>
          <p:cNvSpPr/>
          <p:nvPr/>
        </p:nvSpPr>
        <p:spPr>
          <a:xfrm>
            <a:off x="9045575" y="1961841"/>
            <a:ext cx="2626127" cy="4406574"/>
          </a:xfrm>
          <a:prstGeom prst="rect">
            <a:avLst/>
          </a:prstGeom>
          <a:noFill/>
          <a:ln/>
        </p:spPr>
        <p:txBody>
          <a:bodyPr wrap="square" lIns="45720" tIns="0" rIns="0" bIns="45720" rtlCol="0" anchor="ctr"/>
          <a:lstStyle/>
          <a:p>
            <a:pPr>
              <a:lnSpc>
                <a:spcPct val="100000"/>
              </a:lnSpc>
            </a:pPr>
            <a:endParaRPr lang="en-US" sz="1600" dirty="0"/>
          </a:p>
        </p:txBody>
      </p:sp>
      <p:sp>
        <p:nvSpPr>
          <p:cNvPr id="17" name="Shape 14"/>
          <p:cNvSpPr/>
          <p:nvPr/>
        </p:nvSpPr>
        <p:spPr>
          <a:xfrm>
            <a:off x="9045575" y="1958340"/>
            <a:ext cx="2626360" cy="4410075"/>
          </a:xfrm>
          <a:prstGeom prst="roundRect">
            <a:avLst>
              <a:gd name="adj" fmla="val 16667"/>
            </a:avLst>
          </a:prstGeom>
          <a:solidFill>
            <a:srgbClr val="FFFFFF">
              <a:alpha val="20000"/>
            </a:srgbClr>
          </a:solidFill>
          <a:ln w="3175">
            <a:solidFill>
              <a:srgbClr val="4874CB">
                <a:alpha val="20000"/>
              </a:srgbClr>
            </a:solidFill>
            <a:prstDash val="solid"/>
          </a:ln>
        </p:spPr>
      </p:sp>
      <p:sp>
        <p:nvSpPr>
          <p:cNvPr id="18" name="Text 15"/>
          <p:cNvSpPr/>
          <p:nvPr/>
        </p:nvSpPr>
        <p:spPr>
          <a:xfrm>
            <a:off x="9045575" y="1958340"/>
            <a:ext cx="2626360" cy="4410075"/>
          </a:xfrm>
          <a:prstGeom prst="rect">
            <a:avLst/>
          </a:prstGeom>
          <a:noFill/>
          <a:ln/>
        </p:spPr>
        <p:txBody>
          <a:bodyPr wrap="square" lIns="45720" tIns="0" rIns="0" bIns="45720" rtlCol="0" anchor="ctr"/>
          <a:lstStyle/>
          <a:p>
            <a:pPr>
              <a:lnSpc>
                <a:spcPct val="100000"/>
              </a:lnSpc>
            </a:pPr>
            <a:endParaRPr lang="en-US" sz="1600" dirty="0"/>
          </a:p>
        </p:txBody>
      </p:sp>
      <p:sp>
        <p:nvSpPr>
          <p:cNvPr id="19" name="Shape 16"/>
          <p:cNvSpPr/>
          <p:nvPr/>
        </p:nvSpPr>
        <p:spPr>
          <a:xfrm>
            <a:off x="3316605" y="1958031"/>
            <a:ext cx="2626127" cy="4406574"/>
          </a:xfrm>
          <a:prstGeom prst="roundRect">
            <a:avLst>
              <a:gd name="adj" fmla="val 16667"/>
            </a:avLst>
          </a:prstGeom>
          <a:gradFill flip="none" rotWithShape="0">
            <a:gsLst>
              <a:gs pos="0">
                <a:srgbClr val="94B9FF">
                  <a:alpha val="27000"/>
                </a:srgbClr>
              </a:gs>
              <a:gs pos="8000">
                <a:srgbClr val="94B9FF">
                  <a:alpha val="27000"/>
                </a:srgbClr>
              </a:gs>
              <a:gs pos="37000">
                <a:srgbClr val="94B9FF">
                  <a:alpha val="3000"/>
                </a:srgbClr>
              </a:gs>
              <a:gs pos="65000">
                <a:srgbClr val="94B9FF">
                  <a:alpha val="18000"/>
                </a:srgbClr>
              </a:gs>
              <a:gs pos="98000">
                <a:srgbClr val="94B9FF">
                  <a:alpha val="51000"/>
                </a:srgbClr>
              </a:gs>
              <a:gs pos="100000">
                <a:srgbClr val="94B9FF">
                  <a:alpha val="51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20" name="Text 17"/>
          <p:cNvSpPr/>
          <p:nvPr/>
        </p:nvSpPr>
        <p:spPr>
          <a:xfrm>
            <a:off x="3316605" y="1958031"/>
            <a:ext cx="2626127" cy="4406574"/>
          </a:xfrm>
          <a:prstGeom prst="rect">
            <a:avLst/>
          </a:prstGeom>
          <a:noFill/>
          <a:ln/>
        </p:spPr>
        <p:txBody>
          <a:bodyPr wrap="square" lIns="45720" tIns="0" rIns="0" bIns="45720" rtlCol="0" anchor="ctr"/>
          <a:lstStyle/>
          <a:p>
            <a:pPr>
              <a:lnSpc>
                <a:spcPct val="100000"/>
              </a:lnSpc>
            </a:pPr>
            <a:endParaRPr lang="en-US" sz="1600" dirty="0"/>
          </a:p>
        </p:txBody>
      </p:sp>
      <p:sp>
        <p:nvSpPr>
          <p:cNvPr id="21" name="Shape 18"/>
          <p:cNvSpPr/>
          <p:nvPr/>
        </p:nvSpPr>
        <p:spPr>
          <a:xfrm>
            <a:off x="3316605" y="1954530"/>
            <a:ext cx="2626360" cy="4410075"/>
          </a:xfrm>
          <a:prstGeom prst="roundRect">
            <a:avLst>
              <a:gd name="adj" fmla="val 16667"/>
            </a:avLst>
          </a:prstGeom>
          <a:solidFill>
            <a:srgbClr val="FFFFFF">
              <a:alpha val="20000"/>
            </a:srgbClr>
          </a:solidFill>
          <a:ln w="3175">
            <a:solidFill>
              <a:srgbClr val="4874CB">
                <a:alpha val="20000"/>
              </a:srgbClr>
            </a:solidFill>
            <a:prstDash val="solid"/>
          </a:ln>
        </p:spPr>
      </p:sp>
      <p:sp>
        <p:nvSpPr>
          <p:cNvPr id="22" name="Text 19"/>
          <p:cNvSpPr/>
          <p:nvPr/>
        </p:nvSpPr>
        <p:spPr>
          <a:xfrm>
            <a:off x="3316605" y="1954530"/>
            <a:ext cx="2626360" cy="4410075"/>
          </a:xfrm>
          <a:prstGeom prst="rect">
            <a:avLst/>
          </a:prstGeom>
          <a:noFill/>
          <a:ln/>
        </p:spPr>
        <p:txBody>
          <a:bodyPr wrap="square" lIns="45720" tIns="0" rIns="0" bIns="45720" rtlCol="0" anchor="ctr"/>
          <a:lstStyle/>
          <a:p>
            <a:pPr>
              <a:lnSpc>
                <a:spcPct val="100000"/>
              </a:lnSpc>
            </a:pPr>
            <a:endParaRPr lang="en-US" sz="1600" dirty="0"/>
          </a:p>
        </p:txBody>
      </p:sp>
      <p:sp>
        <p:nvSpPr>
          <p:cNvPr id="23" name="Text 20"/>
          <p:cNvSpPr/>
          <p:nvPr/>
        </p:nvSpPr>
        <p:spPr>
          <a:xfrm>
            <a:off x="2318833" y="5725795"/>
            <a:ext cx="693083" cy="639445"/>
          </a:xfrm>
          <a:prstGeom prst="rect">
            <a:avLst/>
          </a:prstGeom>
          <a:noFill/>
          <a:ln/>
        </p:spPr>
        <p:txBody>
          <a:bodyPr wrap="square" lIns="0" tIns="0" rIns="0" bIns="107950" rtlCol="0" anchor="ctr"/>
          <a:lstStyle/>
          <a:p>
            <a:pPr>
              <a:lnSpc>
                <a:spcPct val="140000"/>
              </a:lnSpc>
            </a:pPr>
            <a:r>
              <a:rPr lang="en-US" sz="4000" b="1" dirty="0">
                <a:solidFill>
                  <a:srgbClr val="376FFF">
                    <a:alpha val="25000"/>
                  </a:srgbClr>
                </a:solidFill>
                <a:latin typeface="Arial" pitchFamily="34" charset="0"/>
                <a:ea typeface="Arial" pitchFamily="34" charset="-122"/>
                <a:cs typeface="Arial" pitchFamily="34" charset="-120"/>
              </a:rPr>
              <a:t>01</a:t>
            </a:r>
            <a:endParaRPr lang="en-US" sz="1600" dirty="0"/>
          </a:p>
        </p:txBody>
      </p:sp>
      <p:sp>
        <p:nvSpPr>
          <p:cNvPr id="24" name="Text 21"/>
          <p:cNvSpPr/>
          <p:nvPr/>
        </p:nvSpPr>
        <p:spPr>
          <a:xfrm>
            <a:off x="761295" y="1998298"/>
            <a:ext cx="2091124" cy="1265774"/>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Automation Track</a:t>
            </a:r>
            <a:endParaRPr lang="en-US" sz="1600" dirty="0"/>
          </a:p>
        </p:txBody>
      </p:sp>
      <p:sp>
        <p:nvSpPr>
          <p:cNvPr id="25" name="Text 22"/>
          <p:cNvSpPr/>
          <p:nvPr/>
        </p:nvSpPr>
        <p:spPr>
          <a:xfrm>
            <a:off x="746861" y="3050484"/>
            <a:ext cx="2051080" cy="2025588"/>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Continue learning automation with pathlib and openpyxl. Automate file management and spreadsheet tasks. Start with simple projects like renaming files.</a:t>
            </a:r>
            <a:endParaRPr lang="en-US" sz="1600" dirty="0"/>
          </a:p>
        </p:txBody>
      </p:sp>
      <p:sp>
        <p:nvSpPr>
          <p:cNvPr id="26" name="Text 23"/>
          <p:cNvSpPr/>
          <p:nvPr/>
        </p:nvSpPr>
        <p:spPr>
          <a:xfrm>
            <a:off x="5183318" y="5725795"/>
            <a:ext cx="693083" cy="639445"/>
          </a:xfrm>
          <a:prstGeom prst="rect">
            <a:avLst/>
          </a:prstGeom>
          <a:noFill/>
          <a:ln/>
        </p:spPr>
        <p:txBody>
          <a:bodyPr wrap="square" lIns="0" tIns="0" rIns="0" bIns="107950" rtlCol="0" anchor="ctr"/>
          <a:lstStyle/>
          <a:p>
            <a:pPr>
              <a:lnSpc>
                <a:spcPct val="140000"/>
              </a:lnSpc>
            </a:pPr>
            <a:r>
              <a:rPr lang="en-US" sz="4000" b="1" dirty="0">
                <a:solidFill>
                  <a:srgbClr val="376FFF">
                    <a:alpha val="25000"/>
                  </a:srgbClr>
                </a:solidFill>
                <a:latin typeface="Arial" pitchFamily="34" charset="0"/>
                <a:ea typeface="Arial" pitchFamily="34" charset="-122"/>
                <a:cs typeface="Arial" pitchFamily="34" charset="-120"/>
              </a:rPr>
              <a:t>02</a:t>
            </a:r>
            <a:endParaRPr lang="en-US" sz="1600" dirty="0"/>
          </a:p>
        </p:txBody>
      </p:sp>
      <p:sp>
        <p:nvSpPr>
          <p:cNvPr id="27" name="Text 24"/>
          <p:cNvSpPr/>
          <p:nvPr/>
        </p:nvSpPr>
        <p:spPr>
          <a:xfrm>
            <a:off x="3625780" y="1998298"/>
            <a:ext cx="2091124" cy="1265774"/>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Web Development Track</a:t>
            </a:r>
            <a:endParaRPr lang="en-US" sz="1600" dirty="0"/>
          </a:p>
        </p:txBody>
      </p:sp>
      <p:sp>
        <p:nvSpPr>
          <p:cNvPr id="28" name="Text 25"/>
          <p:cNvSpPr/>
          <p:nvPr/>
        </p:nvSpPr>
        <p:spPr>
          <a:xfrm>
            <a:off x="3611346" y="3050484"/>
            <a:ext cx="2051080" cy="2025588"/>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Explore web development using Flask. Build APIs and simple web applications. Begin with a project like a to-do list app.</a:t>
            </a:r>
            <a:endParaRPr lang="en-US" sz="1600" dirty="0"/>
          </a:p>
        </p:txBody>
      </p:sp>
      <p:sp>
        <p:nvSpPr>
          <p:cNvPr id="29" name="Text 26"/>
          <p:cNvSpPr/>
          <p:nvPr/>
        </p:nvSpPr>
        <p:spPr>
          <a:xfrm>
            <a:off x="8047803" y="5729605"/>
            <a:ext cx="693083" cy="639445"/>
          </a:xfrm>
          <a:prstGeom prst="rect">
            <a:avLst/>
          </a:prstGeom>
          <a:noFill/>
          <a:ln/>
        </p:spPr>
        <p:txBody>
          <a:bodyPr wrap="square" lIns="0" tIns="0" rIns="0" bIns="107950" rtlCol="0" anchor="ctr"/>
          <a:lstStyle/>
          <a:p>
            <a:pPr>
              <a:lnSpc>
                <a:spcPct val="140000"/>
              </a:lnSpc>
            </a:pPr>
            <a:r>
              <a:rPr lang="en-US" sz="4000" b="1" dirty="0">
                <a:solidFill>
                  <a:srgbClr val="376FFF">
                    <a:alpha val="25000"/>
                  </a:srgbClr>
                </a:solidFill>
                <a:latin typeface="Arial" pitchFamily="34" charset="0"/>
                <a:ea typeface="Arial" pitchFamily="34" charset="-122"/>
                <a:cs typeface="Arial" pitchFamily="34" charset="-120"/>
              </a:rPr>
              <a:t>03</a:t>
            </a:r>
            <a:endParaRPr lang="en-US" sz="1600" dirty="0"/>
          </a:p>
        </p:txBody>
      </p:sp>
      <p:sp>
        <p:nvSpPr>
          <p:cNvPr id="30" name="Text 27"/>
          <p:cNvSpPr/>
          <p:nvPr/>
        </p:nvSpPr>
        <p:spPr>
          <a:xfrm>
            <a:off x="6490265" y="2002108"/>
            <a:ext cx="2091124" cy="1265774"/>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Data Analysis Track</a:t>
            </a:r>
            <a:endParaRPr lang="en-US" sz="1600" dirty="0"/>
          </a:p>
        </p:txBody>
      </p:sp>
      <p:sp>
        <p:nvSpPr>
          <p:cNvPr id="31" name="Text 28"/>
          <p:cNvSpPr/>
          <p:nvPr/>
        </p:nvSpPr>
        <p:spPr>
          <a:xfrm>
            <a:off x="6475831" y="3054294"/>
            <a:ext cx="2051080" cy="2025588"/>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Delve into data analysis with pandas and matplotlib. Analyze datasets and create visualizations. Start with a project like analyzing sales data.</a:t>
            </a:r>
            <a:endParaRPr lang="en-US" sz="1600" dirty="0"/>
          </a:p>
        </p:txBody>
      </p:sp>
      <p:sp>
        <p:nvSpPr>
          <p:cNvPr id="32" name="Text 29"/>
          <p:cNvSpPr/>
          <p:nvPr/>
        </p:nvSpPr>
        <p:spPr>
          <a:xfrm>
            <a:off x="10912288" y="5729605"/>
            <a:ext cx="693083" cy="639445"/>
          </a:xfrm>
          <a:prstGeom prst="rect">
            <a:avLst/>
          </a:prstGeom>
          <a:noFill/>
          <a:ln/>
        </p:spPr>
        <p:txBody>
          <a:bodyPr wrap="square" lIns="0" tIns="0" rIns="0" bIns="107950" rtlCol="0" anchor="ctr"/>
          <a:lstStyle/>
          <a:p>
            <a:pPr>
              <a:lnSpc>
                <a:spcPct val="140000"/>
              </a:lnSpc>
            </a:pPr>
            <a:r>
              <a:rPr lang="en-US" sz="4000" b="1" dirty="0">
                <a:solidFill>
                  <a:srgbClr val="376FFF">
                    <a:alpha val="25000"/>
                  </a:srgbClr>
                </a:solidFill>
                <a:latin typeface="Arial" pitchFamily="34" charset="0"/>
                <a:ea typeface="Arial" pitchFamily="34" charset="-122"/>
                <a:cs typeface="Arial" pitchFamily="34" charset="-120"/>
              </a:rPr>
              <a:t>04</a:t>
            </a:r>
            <a:endParaRPr lang="en-US" sz="1600" dirty="0"/>
          </a:p>
        </p:txBody>
      </p:sp>
      <p:sp>
        <p:nvSpPr>
          <p:cNvPr id="33" name="Text 30"/>
          <p:cNvSpPr/>
          <p:nvPr/>
        </p:nvSpPr>
        <p:spPr>
          <a:xfrm>
            <a:off x="9354750" y="2002108"/>
            <a:ext cx="2091124" cy="1265774"/>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Free Resources</a:t>
            </a:r>
            <a:endParaRPr lang="en-US" sz="1600" dirty="0"/>
          </a:p>
        </p:txBody>
      </p:sp>
      <p:sp>
        <p:nvSpPr>
          <p:cNvPr id="34" name="Text 31"/>
          <p:cNvSpPr/>
          <p:nvPr/>
        </p:nvSpPr>
        <p:spPr>
          <a:xfrm>
            <a:off x="9340316" y="3054294"/>
            <a:ext cx="2051080" cy="2025588"/>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free resources like official Python documentation, Automate the Boring Stuff, and Real Python articles to deepen your knowledge.</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gradFill flip="none" rotWithShape="0">
          <a:gsLst>
            <a:gs pos="0">
              <a:srgbClr val="94B9FF">
                <a:alpha val="33000"/>
              </a:srgbClr>
            </a:gs>
            <a:gs pos="9000">
              <a:srgbClr val="94B9FF">
                <a:alpha val="33000"/>
              </a:srgbClr>
            </a:gs>
            <a:gs pos="40000">
              <a:srgbClr val="94B9FF">
                <a:alpha val="11000"/>
              </a:srgbClr>
            </a:gs>
            <a:gs pos="63000">
              <a:srgbClr val="94B9FF">
                <a:alpha val="14000"/>
              </a:srgbClr>
            </a:gs>
            <a:gs pos="98000">
              <a:srgbClr val="94B9FF">
                <a:alpha val="40000"/>
              </a:srgbClr>
            </a:gs>
            <a:gs pos="100000">
              <a:srgbClr val="94B9FF">
                <a:alpha val="40000"/>
              </a:srgbClr>
            </a:gs>
          </a:gsLst>
          <a:lin ang="10740000" scaled="1"/>
        </a:gradFill>
        <a:effectLst/>
      </p:bgPr>
    </p:bg>
    <p:spTree>
      <p:nvGrpSpPr>
        <p:cNvPr id="1" name=""/>
        <p:cNvGrpSpPr/>
        <p:nvPr/>
      </p:nvGrpSpPr>
      <p:grpSpPr>
        <a:xfrm>
          <a:off x="0" y="0"/>
          <a:ext cx="0" cy="0"/>
          <a:chOff x="0" y="0"/>
          <a:chExt cx="0" cy="0"/>
        </a:xfrm>
      </p:grpSpPr>
      <p:sp>
        <p:nvSpPr>
          <p:cNvPr id="2"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Community Resources Cheat Sheet</a:t>
            </a:r>
            <a:endParaRPr lang="en-US" sz="1600" dirty="0"/>
          </a:p>
        </p:txBody>
      </p:sp>
      <p:sp>
        <p:nvSpPr>
          <p:cNvPr id="3"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4"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6"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8"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8-27-19:57:31-d2nf5ap8bjvh7rlivs4g.jpeg"/>
          <p:cNvPicPr>
            <a:picLocks noChangeAspect="1"/>
          </p:cNvPicPr>
          <p:nvPr/>
        </p:nvPicPr>
        <p:blipFill>
          <a:blip r:embed="rId3"/>
          <a:srcRect l="18644" t="6815" r="18660" b="16774"/>
          <a:stretch/>
        </p:blipFill>
        <p:spPr>
          <a:xfrm>
            <a:off x="3103880" y="1617345"/>
            <a:ext cx="2125980" cy="1965325"/>
          </a:xfrm>
          <a:prstGeom prst="rect">
            <a:avLst/>
          </a:prstGeom>
        </p:spPr>
      </p:pic>
      <p:pic>
        <p:nvPicPr>
          <p:cNvPr id="12" name="Image 1" descr="https://kimi-img.moonshot.cn/pub/slides/slides_tmpl/image/25-08-27-19:57:32-d2nf5b18bjvh7rlivs5g.jpeg"/>
          <p:cNvPicPr>
            <a:picLocks noChangeAspect="1"/>
          </p:cNvPicPr>
          <p:nvPr/>
        </p:nvPicPr>
        <p:blipFill>
          <a:blip r:embed="rId4"/>
          <a:srcRect t="20187" b="17727"/>
          <a:stretch/>
        </p:blipFill>
        <p:spPr>
          <a:xfrm>
            <a:off x="3103880" y="3813175"/>
            <a:ext cx="2125980" cy="1979930"/>
          </a:xfrm>
          <a:prstGeom prst="rect">
            <a:avLst/>
          </a:prstGeom>
        </p:spPr>
      </p:pic>
      <p:pic>
        <p:nvPicPr>
          <p:cNvPr id="13" name="Image 2" descr="https://kimi-img.moonshot.cn/pub/slides/slides_tmpl/image/25-08-27-19:57:32-d2nf5b18bjvh7rlivs50.jpeg"/>
          <p:cNvPicPr>
            <a:picLocks noChangeAspect="1"/>
          </p:cNvPicPr>
          <p:nvPr/>
        </p:nvPicPr>
        <p:blipFill>
          <a:blip r:embed="rId5"/>
          <a:srcRect l="30105" t="4463" b="6593"/>
          <a:stretch/>
        </p:blipFill>
        <p:spPr>
          <a:xfrm flipH="1">
            <a:off x="760095" y="1617345"/>
            <a:ext cx="2125980" cy="4176395"/>
          </a:xfrm>
          <a:prstGeom prst="rect">
            <a:avLst/>
          </a:prstGeom>
        </p:spPr>
      </p:pic>
      <p:sp>
        <p:nvSpPr>
          <p:cNvPr id="14" name="Shape 9"/>
          <p:cNvSpPr/>
          <p:nvPr/>
        </p:nvSpPr>
        <p:spPr>
          <a:xfrm rot="5400000">
            <a:off x="5351780" y="1565593"/>
            <a:ext cx="462572" cy="565666"/>
          </a:xfrm>
          <a:custGeom>
            <a:avLst/>
            <a:gdLst/>
            <a:ahLst/>
            <a:cxnLst/>
            <a:rect l="l" t="t" r="r" b="b"/>
            <a:pathLst>
              <a:path w="462572" h="565666">
                <a:moveTo>
                  <a:pt x="0" y="565666"/>
                </a:moveTo>
                <a:cubicBezTo>
                  <a:pt x="181122" y="418101"/>
                  <a:pt x="194645" y="262338"/>
                  <a:pt x="231286" y="0"/>
                </a:cubicBezTo>
                <a:cubicBezTo>
                  <a:pt x="262147" y="270536"/>
                  <a:pt x="321905" y="442695"/>
                  <a:pt x="462572" y="565666"/>
                </a:cubicBezTo>
                <a:lnTo>
                  <a:pt x="0" y="565666"/>
                </a:lnTo>
                <a:close/>
              </a:path>
            </a:pathLst>
          </a:custGeom>
          <a:gradFill flip="none" rotWithShape="1">
            <a:gsLst>
              <a:gs pos="0">
                <a:srgbClr val="6A95D0"/>
              </a:gs>
              <a:gs pos="23000">
                <a:srgbClr val="6A95D0"/>
              </a:gs>
              <a:gs pos="100000">
                <a:srgbClr val="87A9FF">
                  <a:alpha val="20000"/>
                </a:srgbClr>
              </a:gs>
            </a:gsLst>
            <a:lin ang="5400000" scaled="1"/>
          </a:gradFill>
          <a:ln/>
        </p:spPr>
      </p:sp>
      <p:sp>
        <p:nvSpPr>
          <p:cNvPr id="15" name="Text 10"/>
          <p:cNvSpPr/>
          <p:nvPr/>
        </p:nvSpPr>
        <p:spPr>
          <a:xfrm rot="5400000">
            <a:off x="5351780" y="1565593"/>
            <a:ext cx="462572" cy="565666"/>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1"/>
          <p:cNvSpPr/>
          <p:nvPr/>
        </p:nvSpPr>
        <p:spPr>
          <a:xfrm rot="5400000">
            <a:off x="5989320" y="1782763"/>
            <a:ext cx="129860" cy="129860"/>
          </a:xfrm>
          <a:prstGeom prst="ellipse">
            <a:avLst/>
          </a:prstGeom>
          <a:gradFill flip="none" rotWithShape="1">
            <a:gsLst>
              <a:gs pos="0">
                <a:srgbClr val="7A9EDA"/>
              </a:gs>
              <a:gs pos="99000">
                <a:srgbClr val="6A95D0"/>
              </a:gs>
              <a:gs pos="100000">
                <a:srgbClr val="6A95D0"/>
              </a:gs>
            </a:gsLst>
            <a:lin ang="2700000" scaled="1"/>
          </a:gradFill>
          <a:ln/>
        </p:spPr>
      </p:sp>
      <p:sp>
        <p:nvSpPr>
          <p:cNvPr id="17" name="Text 12"/>
          <p:cNvSpPr/>
          <p:nvPr/>
        </p:nvSpPr>
        <p:spPr>
          <a:xfrm rot="5400000">
            <a:off x="5989320" y="1782763"/>
            <a:ext cx="129860" cy="1298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3"/>
          <p:cNvSpPr/>
          <p:nvPr/>
        </p:nvSpPr>
        <p:spPr>
          <a:xfrm rot="5400000">
            <a:off x="5946140" y="1739583"/>
            <a:ext cx="216569" cy="216569"/>
          </a:xfrm>
          <a:prstGeom prst="ellipse">
            <a:avLst/>
          </a:prstGeom>
          <a:solidFill>
            <a:srgbClr val="000000">
              <a:alpha val="0"/>
            </a:srgbClr>
          </a:solidFill>
          <a:ln w="12700">
            <a:gradFill flip="none" rotWithShape="1">
              <a:gsLst>
                <a:gs pos="0">
                  <a:srgbClr val="4874CB">
                    <a:alpha val="53000"/>
                  </a:srgbClr>
                </a:gs>
                <a:gs pos="39000">
                  <a:srgbClr val="ACC1E8"/>
                </a:gs>
                <a:gs pos="83000">
                  <a:srgbClr val="4874CB">
                    <a:alpha val="47000"/>
                  </a:srgbClr>
                </a:gs>
                <a:gs pos="100000">
                  <a:srgbClr val="C8D5EF"/>
                </a:gs>
              </a:gsLst>
              <a:lin ang="5400000" scaled="1"/>
            </a:gradFill>
            <a:prstDash val="solid"/>
          </a:ln>
        </p:spPr>
      </p:sp>
      <p:sp>
        <p:nvSpPr>
          <p:cNvPr id="19" name="Text 14"/>
          <p:cNvSpPr/>
          <p:nvPr/>
        </p:nvSpPr>
        <p:spPr>
          <a:xfrm rot="5400000">
            <a:off x="5946140" y="1739583"/>
            <a:ext cx="216569" cy="216569"/>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5"/>
          <p:cNvSpPr/>
          <p:nvPr/>
        </p:nvSpPr>
        <p:spPr>
          <a:xfrm rot="5400000">
            <a:off x="5351780" y="3817303"/>
            <a:ext cx="462572" cy="565666"/>
          </a:xfrm>
          <a:custGeom>
            <a:avLst/>
            <a:gdLst/>
            <a:ahLst/>
            <a:cxnLst/>
            <a:rect l="l" t="t" r="r" b="b"/>
            <a:pathLst>
              <a:path w="462572" h="565666">
                <a:moveTo>
                  <a:pt x="0" y="565666"/>
                </a:moveTo>
                <a:cubicBezTo>
                  <a:pt x="181122" y="418101"/>
                  <a:pt x="194645" y="262338"/>
                  <a:pt x="231286" y="0"/>
                </a:cubicBezTo>
                <a:cubicBezTo>
                  <a:pt x="262147" y="270536"/>
                  <a:pt x="321905" y="442695"/>
                  <a:pt x="462572" y="565666"/>
                </a:cubicBezTo>
                <a:lnTo>
                  <a:pt x="0" y="565666"/>
                </a:lnTo>
                <a:close/>
              </a:path>
            </a:pathLst>
          </a:custGeom>
          <a:gradFill flip="none" rotWithShape="1">
            <a:gsLst>
              <a:gs pos="0">
                <a:srgbClr val="6A95D0"/>
              </a:gs>
              <a:gs pos="23000">
                <a:srgbClr val="6A95D0"/>
              </a:gs>
              <a:gs pos="100000">
                <a:srgbClr val="87A9FF">
                  <a:alpha val="20000"/>
                </a:srgbClr>
              </a:gs>
            </a:gsLst>
            <a:lin ang="5400000" scaled="1"/>
          </a:gradFill>
          <a:ln/>
        </p:spPr>
      </p:sp>
      <p:sp>
        <p:nvSpPr>
          <p:cNvPr id="21" name="Text 16"/>
          <p:cNvSpPr/>
          <p:nvPr/>
        </p:nvSpPr>
        <p:spPr>
          <a:xfrm rot="5400000">
            <a:off x="5351780" y="3817303"/>
            <a:ext cx="462572" cy="565666"/>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7"/>
          <p:cNvSpPr/>
          <p:nvPr/>
        </p:nvSpPr>
        <p:spPr>
          <a:xfrm rot="5400000">
            <a:off x="5989320" y="4034473"/>
            <a:ext cx="129860" cy="129860"/>
          </a:xfrm>
          <a:prstGeom prst="ellipse">
            <a:avLst/>
          </a:prstGeom>
          <a:gradFill flip="none" rotWithShape="1">
            <a:gsLst>
              <a:gs pos="0">
                <a:srgbClr val="7A9EDA"/>
              </a:gs>
              <a:gs pos="99000">
                <a:srgbClr val="6A95D0"/>
              </a:gs>
              <a:gs pos="100000">
                <a:srgbClr val="6A95D0"/>
              </a:gs>
            </a:gsLst>
            <a:lin ang="2700000" scaled="1"/>
          </a:gradFill>
          <a:ln/>
        </p:spPr>
      </p:sp>
      <p:sp>
        <p:nvSpPr>
          <p:cNvPr id="23" name="Text 18"/>
          <p:cNvSpPr/>
          <p:nvPr/>
        </p:nvSpPr>
        <p:spPr>
          <a:xfrm rot="5400000">
            <a:off x="5989320" y="4034473"/>
            <a:ext cx="129860" cy="1298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19"/>
          <p:cNvSpPr/>
          <p:nvPr/>
        </p:nvSpPr>
        <p:spPr>
          <a:xfrm rot="5400000">
            <a:off x="5946140" y="3991293"/>
            <a:ext cx="216569" cy="216569"/>
          </a:xfrm>
          <a:prstGeom prst="ellipse">
            <a:avLst/>
          </a:prstGeom>
          <a:solidFill>
            <a:srgbClr val="000000">
              <a:alpha val="0"/>
            </a:srgbClr>
          </a:solidFill>
          <a:ln w="12700">
            <a:gradFill flip="none" rotWithShape="1">
              <a:gsLst>
                <a:gs pos="0">
                  <a:srgbClr val="4874CB">
                    <a:alpha val="53000"/>
                  </a:srgbClr>
                </a:gs>
                <a:gs pos="39000">
                  <a:srgbClr val="ACC1E8"/>
                </a:gs>
                <a:gs pos="83000">
                  <a:srgbClr val="4874CB">
                    <a:alpha val="47000"/>
                  </a:srgbClr>
                </a:gs>
                <a:gs pos="100000">
                  <a:srgbClr val="C8D5EF"/>
                </a:gs>
              </a:gsLst>
              <a:lin ang="5400000" scaled="1"/>
            </a:gradFill>
            <a:prstDash val="solid"/>
          </a:ln>
        </p:spPr>
      </p:sp>
      <p:sp>
        <p:nvSpPr>
          <p:cNvPr id="25" name="Text 20"/>
          <p:cNvSpPr/>
          <p:nvPr/>
        </p:nvSpPr>
        <p:spPr>
          <a:xfrm rot="5400000">
            <a:off x="5946140" y="3991293"/>
            <a:ext cx="216569" cy="216569"/>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1"/>
          <p:cNvSpPr/>
          <p:nvPr/>
        </p:nvSpPr>
        <p:spPr>
          <a:xfrm rot="10800000">
            <a:off x="11650980" y="6322695"/>
            <a:ext cx="675640" cy="675640"/>
          </a:xfrm>
          <a:prstGeom prst="ellipse">
            <a:avLst/>
          </a:prstGeom>
          <a:gradFill flip="none" rotWithShape="1">
            <a:gsLst>
              <a:gs pos="0">
                <a:srgbClr val="6292D4">
                  <a:alpha val="57000"/>
                </a:srgbClr>
              </a:gs>
              <a:gs pos="27000">
                <a:srgbClr val="6292D4">
                  <a:alpha val="48000"/>
                </a:srgbClr>
              </a:gs>
              <a:gs pos="72000">
                <a:srgbClr val="B3CBF9">
                  <a:alpha val="74000"/>
                </a:srgbClr>
              </a:gs>
              <a:gs pos="100000">
                <a:srgbClr val="B5C7EA">
                  <a:alpha val="35000"/>
                </a:srgbClr>
              </a:gs>
            </a:gsLst>
            <a:lin ang="5400000" scaled="1"/>
          </a:gradFill>
          <a:ln/>
        </p:spPr>
      </p:sp>
      <p:sp>
        <p:nvSpPr>
          <p:cNvPr id="27" name="Text 22"/>
          <p:cNvSpPr/>
          <p:nvPr/>
        </p:nvSpPr>
        <p:spPr>
          <a:xfrm rot="10800000">
            <a:off x="11650980" y="6322695"/>
            <a:ext cx="675640" cy="67564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3"/>
          <p:cNvSpPr/>
          <p:nvPr/>
        </p:nvSpPr>
        <p:spPr>
          <a:xfrm>
            <a:off x="6273165" y="1622425"/>
            <a:ext cx="4406265" cy="461645"/>
          </a:xfrm>
          <a:prstGeom prst="roundRect">
            <a:avLst>
              <a:gd name="adj" fmla="val 27647"/>
            </a:avLst>
          </a:prstGeom>
          <a:gradFill flip="none" rotWithShape="1">
            <a:gsLst>
              <a:gs pos="0">
                <a:srgbClr val="6292D4">
                  <a:alpha val="64000"/>
                </a:srgbClr>
              </a:gs>
              <a:gs pos="91000">
                <a:srgbClr val="4874CB">
                  <a:alpha val="76000"/>
                </a:srgbClr>
              </a:gs>
              <a:gs pos="100000">
                <a:srgbClr val="4874CB">
                  <a:alpha val="76000"/>
                </a:srgbClr>
              </a:gs>
            </a:gsLst>
            <a:lin ang="5400000" scaled="1"/>
          </a:gradFill>
          <a:ln/>
        </p:spPr>
      </p:sp>
      <p:sp>
        <p:nvSpPr>
          <p:cNvPr id="29" name="Text 24"/>
          <p:cNvSpPr/>
          <p:nvPr/>
        </p:nvSpPr>
        <p:spPr>
          <a:xfrm>
            <a:off x="6273165" y="1622425"/>
            <a:ext cx="4406265" cy="46164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MiSans" pitchFamily="34" charset="0"/>
                <a:ea typeface="MiSans" pitchFamily="34" charset="-122"/>
                <a:cs typeface="MiSans" pitchFamily="34" charset="-120"/>
              </a:rPr>
              <a:t>Community Platforms</a:t>
            </a:r>
            <a:endParaRPr lang="en-US" sz="1600" dirty="0"/>
          </a:p>
        </p:txBody>
      </p:sp>
      <p:sp>
        <p:nvSpPr>
          <p:cNvPr id="30" name="Text 25"/>
          <p:cNvSpPr/>
          <p:nvPr/>
        </p:nvSpPr>
        <p:spPr>
          <a:xfrm>
            <a:off x="6273165" y="2275840"/>
            <a:ext cx="5481955"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Join Python communities like the Python Discord server and local meet-ups. Engage with other learners and professionals for support and collaboration.</a:t>
            </a:r>
            <a:endParaRPr lang="en-US" sz="1600" dirty="0"/>
          </a:p>
        </p:txBody>
      </p:sp>
      <p:sp>
        <p:nvSpPr>
          <p:cNvPr id="31" name="Shape 26"/>
          <p:cNvSpPr/>
          <p:nvPr/>
        </p:nvSpPr>
        <p:spPr>
          <a:xfrm>
            <a:off x="6273165" y="3868420"/>
            <a:ext cx="4406265" cy="461645"/>
          </a:xfrm>
          <a:prstGeom prst="roundRect">
            <a:avLst>
              <a:gd name="adj" fmla="val 30674"/>
            </a:avLst>
          </a:prstGeom>
          <a:gradFill flip="none" rotWithShape="1">
            <a:gsLst>
              <a:gs pos="0">
                <a:srgbClr val="6292D4">
                  <a:alpha val="66000"/>
                </a:srgbClr>
              </a:gs>
              <a:gs pos="90000">
                <a:srgbClr val="4874CB">
                  <a:alpha val="74000"/>
                </a:srgbClr>
              </a:gs>
              <a:gs pos="100000">
                <a:srgbClr val="4874CB">
                  <a:alpha val="74000"/>
                </a:srgbClr>
              </a:gs>
            </a:gsLst>
            <a:lin ang="5400000" scaled="1"/>
          </a:gradFill>
          <a:ln/>
        </p:spPr>
      </p:sp>
      <p:sp>
        <p:nvSpPr>
          <p:cNvPr id="32" name="Text 27"/>
          <p:cNvSpPr/>
          <p:nvPr/>
        </p:nvSpPr>
        <p:spPr>
          <a:xfrm>
            <a:off x="6273165" y="3868420"/>
            <a:ext cx="4406265" cy="46164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MiSans" pitchFamily="34" charset="0"/>
                <a:ea typeface="MiSans" pitchFamily="34" charset="-122"/>
                <a:cs typeface="MiSans" pitchFamily="34" charset="-120"/>
              </a:rPr>
              <a:t>Learning Resources</a:t>
            </a:r>
            <a:endParaRPr lang="en-US" sz="1600" dirty="0"/>
          </a:p>
        </p:txBody>
      </p:sp>
      <p:sp>
        <p:nvSpPr>
          <p:cNvPr id="33" name="Text 28"/>
          <p:cNvSpPr/>
          <p:nvPr/>
        </p:nvSpPr>
        <p:spPr>
          <a:xfrm>
            <a:off x="6273165" y="4610735"/>
            <a:ext cx="5450840"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Subscribe to newsletters like PyCoder’s Weekly. Explore resources like W3Schools Python Tutorial and Replit for interactive learning.</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gradFill flip="none" rotWithShape="0">
          <a:gsLst>
            <a:gs pos="0">
              <a:srgbClr val="94B9FF"/>
            </a:gs>
            <a:gs pos="9000">
              <a:srgbClr val="94B9FF"/>
            </a:gs>
            <a:gs pos="34000">
              <a:srgbClr val="94B9FF">
                <a:alpha val="46000"/>
              </a:srgbClr>
            </a:gs>
            <a:gs pos="62000">
              <a:srgbClr val="94B9FF">
                <a:alpha val="0"/>
              </a:srgbClr>
            </a:gs>
            <a:gs pos="72000">
              <a:srgbClr val="94B9FF">
                <a:alpha val="0"/>
              </a:srgbClr>
            </a:gs>
            <a:gs pos="89000">
              <a:srgbClr val="94B9FF">
                <a:alpha val="46000"/>
              </a:srgbClr>
            </a:gs>
            <a:gs pos="100000">
              <a:srgbClr val="94B9FF">
                <a:alpha val="46000"/>
              </a:srgbClr>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827405"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3" name="Shape 1"/>
          <p:cNvSpPr/>
          <p:nvPr/>
        </p:nvSpPr>
        <p:spPr>
          <a:xfrm>
            <a:off x="962949"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4" name="Shape 2"/>
          <p:cNvSpPr/>
          <p:nvPr/>
        </p:nvSpPr>
        <p:spPr>
          <a:xfrm>
            <a:off x="1098492"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5" name="Shape 3"/>
          <p:cNvSpPr/>
          <p:nvPr/>
        </p:nvSpPr>
        <p:spPr>
          <a:xfrm>
            <a:off x="1234036"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6" name="Shape 4"/>
          <p:cNvSpPr/>
          <p:nvPr/>
        </p:nvSpPr>
        <p:spPr>
          <a:xfrm>
            <a:off x="1369580"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7" name="Shape 5"/>
          <p:cNvSpPr/>
          <p:nvPr/>
        </p:nvSpPr>
        <p:spPr>
          <a:xfrm>
            <a:off x="1505123"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8" name="Shape 6"/>
          <p:cNvSpPr/>
          <p:nvPr/>
        </p:nvSpPr>
        <p:spPr>
          <a:xfrm>
            <a:off x="1640667"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9" name="Shape 7"/>
          <p:cNvSpPr/>
          <p:nvPr/>
        </p:nvSpPr>
        <p:spPr>
          <a:xfrm>
            <a:off x="1776211"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0" name="Shape 8"/>
          <p:cNvSpPr/>
          <p:nvPr/>
        </p:nvSpPr>
        <p:spPr>
          <a:xfrm>
            <a:off x="1911754"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1" name="Shape 9"/>
          <p:cNvSpPr/>
          <p:nvPr/>
        </p:nvSpPr>
        <p:spPr>
          <a:xfrm>
            <a:off x="2047298"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2" name="Shape 10"/>
          <p:cNvSpPr/>
          <p:nvPr/>
        </p:nvSpPr>
        <p:spPr>
          <a:xfrm>
            <a:off x="2182841"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3" name="Shape 11"/>
          <p:cNvSpPr/>
          <p:nvPr/>
        </p:nvSpPr>
        <p:spPr>
          <a:xfrm>
            <a:off x="2318385"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4" name="Shape 12"/>
          <p:cNvSpPr/>
          <p:nvPr/>
        </p:nvSpPr>
        <p:spPr>
          <a:xfrm>
            <a:off x="692650"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5" name="Shape 13"/>
          <p:cNvSpPr/>
          <p:nvPr/>
        </p:nvSpPr>
        <p:spPr>
          <a:xfrm>
            <a:off x="828193"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6" name="Shape 14"/>
          <p:cNvSpPr/>
          <p:nvPr/>
        </p:nvSpPr>
        <p:spPr>
          <a:xfrm>
            <a:off x="557106" y="2098040"/>
            <a:ext cx="0" cy="1844892"/>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7" name="Shape 15"/>
          <p:cNvSpPr/>
          <p:nvPr/>
        </p:nvSpPr>
        <p:spPr>
          <a:xfrm>
            <a:off x="692650" y="2098040"/>
            <a:ext cx="0" cy="1737995"/>
          </a:xfrm>
          <a:prstGeom prst="line">
            <a:avLst/>
          </a:prstGeom>
          <a:noFill/>
          <a:ln w="53975">
            <a:gradFill flip="none" rotWithShape="1">
              <a:gsLst>
                <a:gs pos="0">
                  <a:srgbClr val="3766C1">
                    <a:alpha val="36000"/>
                  </a:srgbClr>
                </a:gs>
                <a:gs pos="23000">
                  <a:srgbClr val="3766C1">
                    <a:alpha val="36000"/>
                  </a:srgbClr>
                </a:gs>
                <a:gs pos="50000">
                  <a:srgbClr val="4874CB">
                    <a:alpha val="94000"/>
                  </a:srgbClr>
                </a:gs>
                <a:gs pos="100000">
                  <a:srgbClr val="698ED4">
                    <a:alpha val="77000"/>
                  </a:srgbClr>
                </a:gs>
              </a:gsLst>
              <a:lin ang="8040000" scaled="1"/>
            </a:gradFill>
            <a:prstDash val="sysDot"/>
            <a:headEnd type="none"/>
            <a:tailEnd type="none"/>
          </a:ln>
        </p:spPr>
      </p:sp>
      <p:sp>
        <p:nvSpPr>
          <p:cNvPr id="18" name="Shape 16"/>
          <p:cNvSpPr/>
          <p:nvPr/>
        </p:nvSpPr>
        <p:spPr>
          <a:xfrm rot="13080000">
            <a:off x="10614025" y="-642620"/>
            <a:ext cx="2079625" cy="2079625"/>
          </a:xfrm>
          <a:prstGeom prst="ellipse">
            <a:avLst/>
          </a:prstGeom>
          <a:gradFill flip="none" rotWithShape="1">
            <a:gsLst>
              <a:gs pos="0">
                <a:srgbClr val="D1DCF2">
                  <a:alpha val="14000"/>
                </a:srgbClr>
              </a:gs>
              <a:gs pos="25000">
                <a:srgbClr val="B3CBF9">
                  <a:alpha val="46000"/>
                </a:srgbClr>
              </a:gs>
              <a:gs pos="66000">
                <a:srgbClr val="94B9FF">
                  <a:alpha val="77000"/>
                </a:srgbClr>
              </a:gs>
              <a:gs pos="100000">
                <a:srgbClr val="94B9FF">
                  <a:alpha val="94000"/>
                </a:srgbClr>
              </a:gs>
            </a:gsLst>
            <a:lin ang="5400000" scaled="1"/>
          </a:gradFill>
          <a:ln/>
        </p:spPr>
      </p:sp>
      <p:sp>
        <p:nvSpPr>
          <p:cNvPr id="19" name="Text 17"/>
          <p:cNvSpPr/>
          <p:nvPr/>
        </p:nvSpPr>
        <p:spPr>
          <a:xfrm rot="13080000">
            <a:off x="10614025" y="-642620"/>
            <a:ext cx="2079625" cy="207962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1939925" y="2018030"/>
            <a:ext cx="9644380" cy="1913890"/>
          </a:xfrm>
          <a:prstGeom prst="rect">
            <a:avLst/>
          </a:prstGeom>
          <a:noFill/>
          <a:ln/>
        </p:spPr>
        <p:txBody>
          <a:bodyPr wrap="square" lIns="91440" tIns="45720" rIns="91440" bIns="45720" rtlCol="0" anchor="ctr"/>
          <a:lstStyle/>
          <a:p>
            <a:pPr algn="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a:p>
            <a:pPr algn="r">
              <a:lnSpc>
                <a:spcPct val="100000"/>
              </a:lnSpc>
            </a:pPr>
            <a:r>
              <a:rPr lang="en-US" sz="6000" b="1" dirty="0">
                <a:solidFill>
                  <a:srgbClr val="000000"/>
                </a:solidFill>
                <a:latin typeface="Arial Black" pitchFamily="34" charset="0"/>
                <a:ea typeface="Arial Black" pitchFamily="34" charset="-122"/>
                <a:cs typeface="Arial Black" pitchFamily="34" charset="-120"/>
              </a:rPr>
              <a:t>ＴＨＡＮＫＳ</a:t>
            </a:r>
            <a:endParaRPr lang="en-US" sz="1600" dirty="0"/>
          </a:p>
        </p:txBody>
      </p:sp>
      <p:sp>
        <p:nvSpPr>
          <p:cNvPr id="21" name="Shape 19"/>
          <p:cNvSpPr/>
          <p:nvPr/>
        </p:nvSpPr>
        <p:spPr>
          <a:xfrm flipH="1">
            <a:off x="4814570" y="3940175"/>
            <a:ext cx="6555740" cy="0"/>
          </a:xfrm>
          <a:prstGeom prst="line">
            <a:avLst/>
          </a:prstGeom>
          <a:noFill/>
          <a:ln w="38100">
            <a:solidFill>
              <a:srgbClr val="4874CB"/>
            </a:solidFill>
            <a:prstDash val="solid"/>
            <a:headEnd type="none"/>
            <a:tailEnd type="none"/>
          </a:ln>
        </p:spPr>
      </p:sp>
      <p:pic>
        <p:nvPicPr>
          <p:cNvPr id="22" name="Image 0" descr="https://kimi-img.moonshot.cn/pub/slides/slides_tmpl/image/25-08-27-19:57:29-d2nf5a98bjvh7rlivrqg.png"/>
          <p:cNvPicPr>
            <a:picLocks noChangeAspect="1"/>
          </p:cNvPicPr>
          <p:nvPr/>
        </p:nvPicPr>
        <p:blipFill>
          <a:blip r:embed="rId3"/>
          <a:stretch>
            <a:fillRect/>
          </a:stretch>
        </p:blipFill>
        <p:spPr>
          <a:xfrm>
            <a:off x="4810760" y="4203065"/>
            <a:ext cx="303530" cy="142875"/>
          </a:xfrm>
          <a:prstGeom prst="rect">
            <a:avLst/>
          </a:prstGeom>
        </p:spPr>
      </p:pic>
      <p:pic>
        <p:nvPicPr>
          <p:cNvPr id="23" name="Image 1" descr="https://kimi-img.moonshot.cn/pub/slides/slides_tmpl/image/25-08-27-19:57:29-d2nf5a98bjvh7rlivrq0.png"/>
          <p:cNvPicPr>
            <a:picLocks noChangeAspect="1"/>
          </p:cNvPicPr>
          <p:nvPr/>
        </p:nvPicPr>
        <p:blipFill>
          <a:blip r:embed="rId4"/>
          <a:stretch>
            <a:fillRect/>
          </a:stretch>
        </p:blipFill>
        <p:spPr>
          <a:xfrm>
            <a:off x="173990" y="2628265"/>
            <a:ext cx="4368800" cy="3149600"/>
          </a:xfrm>
          <a:prstGeom prst="rect">
            <a:avLst/>
          </a:prstGeom>
        </p:spPr>
      </p:pic>
      <p:pic>
        <p:nvPicPr>
          <p:cNvPr id="24" name="Image 2" descr="https://kimi-img.moonshot.cn/pub/slides/slides_tmpl/image/25-08-27-19:57:29-d2nf5a98bjvh7rlivrs0.png"/>
          <p:cNvPicPr>
            <a:picLocks noChangeAspect="1"/>
          </p:cNvPicPr>
          <p:nvPr/>
        </p:nvPicPr>
        <p:blipFill>
          <a:blip r:embed="rId5"/>
          <a:stretch>
            <a:fillRect/>
          </a:stretch>
        </p:blipFill>
        <p:spPr>
          <a:xfrm>
            <a:off x="226695" y="3435985"/>
            <a:ext cx="4284345" cy="1707515"/>
          </a:xfrm>
          <a:prstGeom prst="rect">
            <a:avLst/>
          </a:prstGeom>
        </p:spPr>
      </p:pic>
      <p:sp>
        <p:nvSpPr>
          <p:cNvPr id="25" name="Shape 20"/>
          <p:cNvSpPr/>
          <p:nvPr/>
        </p:nvSpPr>
        <p:spPr>
          <a:xfrm>
            <a:off x="9122410" y="4598035"/>
            <a:ext cx="2331720" cy="429260"/>
          </a:xfrm>
          <a:prstGeom prst="roundRect">
            <a:avLst>
              <a:gd name="adj" fmla="val 44740"/>
            </a:avLst>
          </a:prstGeom>
          <a:solidFill>
            <a:srgbClr val="4874CB"/>
          </a:solidFill>
          <a:ln/>
        </p:spPr>
      </p:sp>
      <p:sp>
        <p:nvSpPr>
          <p:cNvPr id="26" name="Text 21"/>
          <p:cNvSpPr/>
          <p:nvPr/>
        </p:nvSpPr>
        <p:spPr>
          <a:xfrm>
            <a:off x="9122410" y="4598035"/>
            <a:ext cx="2331720" cy="4292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2"/>
          <p:cNvSpPr/>
          <p:nvPr/>
        </p:nvSpPr>
        <p:spPr>
          <a:xfrm>
            <a:off x="9135110" y="4596130"/>
            <a:ext cx="2306955" cy="430887"/>
          </a:xfrm>
          <a:prstGeom prst="rect">
            <a:avLst/>
          </a:prstGeom>
          <a:noFill/>
          <a:ln/>
        </p:spPr>
        <p:txBody>
          <a:bodyPr wrap="square" lIns="91440" tIns="45720" rIns="91440" bIns="45720" rtlCol="0" anchor="t">
            <a:spAutoFit/>
          </a:bodyPr>
          <a:lstStyle/>
          <a:p>
            <a:pPr algn="ctr">
              <a:lnSpc>
                <a:spcPct val="100000"/>
              </a:lnSpc>
            </a:pPr>
            <a:r>
              <a:rPr lang="en-US" sz="2200" b="1">
                <a:solidFill>
                  <a:srgbClr val="FFFFFF"/>
                </a:solidFill>
                <a:latin typeface="MiSans" pitchFamily="34" charset="0"/>
                <a:ea typeface="MiSans" pitchFamily="34" charset="-122"/>
                <a:cs typeface="MiSans" pitchFamily="34" charset="-120"/>
              </a:rPr>
              <a:t>Sean Wong</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01</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Kick-off &amp; Setup</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01</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0">
          <a:gsLst>
            <a:gs pos="0">
              <a:srgbClr val="94B9FF">
                <a:alpha val="39000"/>
              </a:srgbClr>
            </a:gs>
            <a:gs pos="8000">
              <a:srgbClr val="94B9FF">
                <a:alpha val="39000"/>
              </a:srgbClr>
            </a:gs>
            <a:gs pos="37000">
              <a:srgbClr val="94B9FF">
                <a:alpha val="18000"/>
              </a:srgbClr>
            </a:gs>
            <a:gs pos="69000">
              <a:srgbClr val="94B9FF">
                <a:alpha val="14000"/>
              </a:srgbClr>
            </a:gs>
            <a:gs pos="98000">
              <a:srgbClr val="94B9FF">
                <a:alpha val="40000"/>
              </a:srgbClr>
            </a:gs>
            <a:gs pos="100000">
              <a:srgbClr val="94B9FF">
                <a:alpha val="40000"/>
              </a:srgbClr>
            </a:gs>
          </a:gsLst>
          <a:lin ang="17460000" scaled="1"/>
        </a:gradFill>
        <a:effectLst/>
      </p:bgPr>
    </p:bg>
    <p:spTree>
      <p:nvGrpSpPr>
        <p:cNvPr id="1" name=""/>
        <p:cNvGrpSpPr/>
        <p:nvPr/>
      </p:nvGrpSpPr>
      <p:grpSpPr>
        <a:xfrm>
          <a:off x="0" y="0"/>
          <a:ext cx="0" cy="0"/>
          <a:chOff x="0" y="0"/>
          <a:chExt cx="0" cy="0"/>
        </a:xfrm>
      </p:grpSpPr>
      <p:sp>
        <p:nvSpPr>
          <p:cNvPr id="2" name="Text 0"/>
          <p:cNvSpPr/>
          <p:nvPr/>
        </p:nvSpPr>
        <p:spPr>
          <a:xfrm>
            <a:off x="372745" y="1133475"/>
            <a:ext cx="3103245" cy="1771650"/>
          </a:xfrm>
          <a:prstGeom prst="rect">
            <a:avLst/>
          </a:prstGeom>
          <a:noFill/>
          <a:ln/>
        </p:spPr>
        <p:txBody>
          <a:bodyPr wrap="square" lIns="91440" tIns="45720" rIns="91440" bIns="45720" rtlCol="0" anchor="t">
            <a:spAutoFit/>
          </a:bodyPr>
          <a:lstStyle/>
          <a:p>
            <a:pPr algn="just">
              <a:lnSpc>
                <a:spcPct val="100000"/>
              </a:lnSpc>
            </a:pPr>
            <a:r>
              <a:rPr lang="en-US" sz="3600" b="1" dirty="0">
                <a:solidFill>
                  <a:srgbClr val="FFFFFF"/>
                </a:solidFill>
                <a:latin typeface="MiSans" pitchFamily="34" charset="0"/>
                <a:ea typeface="MiSans" pitchFamily="34" charset="-122"/>
                <a:cs typeface="MiSans" pitchFamily="34" charset="-120"/>
              </a:rPr>
              <a:t>Why Python in One Weekend?</a:t>
            </a:r>
            <a:endParaRPr lang="en-US" sz="1600" dirty="0"/>
          </a:p>
        </p:txBody>
      </p:sp>
      <p:sp>
        <p:nvSpPr>
          <p:cNvPr id="3" name="Shape 1"/>
          <p:cNvSpPr/>
          <p:nvPr/>
        </p:nvSpPr>
        <p:spPr>
          <a:xfrm>
            <a:off x="4043680" y="629981"/>
            <a:ext cx="7693613" cy="1674434"/>
          </a:xfrm>
          <a:prstGeom prst="roundRect">
            <a:avLst>
              <a:gd name="adj" fmla="val 16667"/>
            </a:avLst>
          </a:prstGeom>
          <a:gradFill flip="none" rotWithShape="0">
            <a:gsLst>
              <a:gs pos="0">
                <a:srgbClr val="94B9FF">
                  <a:alpha val="39000"/>
                </a:srgbClr>
              </a:gs>
              <a:gs pos="8000">
                <a:srgbClr val="94B9FF">
                  <a:alpha val="39000"/>
                </a:srgbClr>
              </a:gs>
              <a:gs pos="37000">
                <a:srgbClr val="94B9FF">
                  <a:alpha val="18000"/>
                </a:srgbClr>
              </a:gs>
              <a:gs pos="69000">
                <a:srgbClr val="94B9FF">
                  <a:alpha val="14000"/>
                </a:srgbClr>
              </a:gs>
              <a:gs pos="98000">
                <a:srgbClr val="94B9FF">
                  <a:alpha val="40000"/>
                </a:srgbClr>
              </a:gs>
              <a:gs pos="100000">
                <a:srgbClr val="94B9FF">
                  <a:alpha val="40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4" name="Text 2"/>
          <p:cNvSpPr/>
          <p:nvPr/>
        </p:nvSpPr>
        <p:spPr>
          <a:xfrm>
            <a:off x="4043680" y="629981"/>
            <a:ext cx="7693613" cy="1674434"/>
          </a:xfrm>
          <a:prstGeom prst="rect">
            <a:avLst/>
          </a:prstGeom>
          <a:noFill/>
          <a:ln/>
        </p:spPr>
        <p:txBody>
          <a:bodyPr wrap="square" lIns="45720" tIns="0" rIns="0" bIns="45720" rtlCol="0" anchor="ctr"/>
          <a:lstStyle/>
          <a:p>
            <a:pPr>
              <a:lnSpc>
                <a:spcPct val="100000"/>
              </a:lnSpc>
            </a:pPr>
            <a:endParaRPr lang="en-US" sz="1600" dirty="0"/>
          </a:p>
        </p:txBody>
      </p:sp>
      <p:sp>
        <p:nvSpPr>
          <p:cNvPr id="5" name="Shape 3"/>
          <p:cNvSpPr/>
          <p:nvPr/>
        </p:nvSpPr>
        <p:spPr>
          <a:xfrm>
            <a:off x="4043680" y="628650"/>
            <a:ext cx="7694295" cy="1675765"/>
          </a:xfrm>
          <a:prstGeom prst="roundRect">
            <a:avLst>
              <a:gd name="adj" fmla="val 16667"/>
            </a:avLst>
          </a:prstGeom>
          <a:solidFill>
            <a:srgbClr val="FFFFFF">
              <a:alpha val="20000"/>
            </a:srgbClr>
          </a:solidFill>
          <a:ln w="3175">
            <a:solidFill>
              <a:srgbClr val="4874CB">
                <a:alpha val="20000"/>
              </a:srgbClr>
            </a:solidFill>
            <a:prstDash val="solid"/>
          </a:ln>
        </p:spPr>
      </p:sp>
      <p:sp>
        <p:nvSpPr>
          <p:cNvPr id="6" name="Text 4"/>
          <p:cNvSpPr/>
          <p:nvPr/>
        </p:nvSpPr>
        <p:spPr>
          <a:xfrm>
            <a:off x="4043680" y="628650"/>
            <a:ext cx="7694295" cy="1675765"/>
          </a:xfrm>
          <a:prstGeom prst="rect">
            <a:avLst/>
          </a:prstGeom>
          <a:noFill/>
          <a:ln/>
        </p:spPr>
        <p:txBody>
          <a:bodyPr wrap="square" lIns="45720" tIns="0" rIns="0" bIns="45720" rtlCol="0" anchor="ctr"/>
          <a:lstStyle/>
          <a:p>
            <a:pPr>
              <a:lnSpc>
                <a:spcPct val="100000"/>
              </a:lnSpc>
            </a:pPr>
            <a:endParaRPr lang="en-US" sz="1600" dirty="0"/>
          </a:p>
        </p:txBody>
      </p:sp>
      <p:sp>
        <p:nvSpPr>
          <p:cNvPr id="7" name="Shape 5"/>
          <p:cNvSpPr/>
          <p:nvPr/>
        </p:nvSpPr>
        <p:spPr>
          <a:xfrm>
            <a:off x="3971290" y="2568636"/>
            <a:ext cx="7765362" cy="1674434"/>
          </a:xfrm>
          <a:prstGeom prst="roundRect">
            <a:avLst>
              <a:gd name="adj" fmla="val 16667"/>
            </a:avLst>
          </a:prstGeom>
          <a:gradFill flip="none" rotWithShape="0">
            <a:gsLst>
              <a:gs pos="0">
                <a:srgbClr val="94B9FF">
                  <a:alpha val="39000"/>
                </a:srgbClr>
              </a:gs>
              <a:gs pos="8000">
                <a:srgbClr val="94B9FF">
                  <a:alpha val="39000"/>
                </a:srgbClr>
              </a:gs>
              <a:gs pos="37000">
                <a:srgbClr val="94B9FF">
                  <a:alpha val="18000"/>
                </a:srgbClr>
              </a:gs>
              <a:gs pos="69000">
                <a:srgbClr val="94B9FF">
                  <a:alpha val="14000"/>
                </a:srgbClr>
              </a:gs>
              <a:gs pos="98000">
                <a:srgbClr val="94B9FF">
                  <a:alpha val="40000"/>
                </a:srgbClr>
              </a:gs>
              <a:gs pos="100000">
                <a:srgbClr val="94B9FF">
                  <a:alpha val="40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8" name="Text 6"/>
          <p:cNvSpPr/>
          <p:nvPr/>
        </p:nvSpPr>
        <p:spPr>
          <a:xfrm>
            <a:off x="3971290" y="2568636"/>
            <a:ext cx="7765362" cy="1674434"/>
          </a:xfrm>
          <a:prstGeom prst="rect">
            <a:avLst/>
          </a:prstGeom>
          <a:noFill/>
          <a:ln/>
        </p:spPr>
        <p:txBody>
          <a:bodyPr wrap="square" lIns="45720" tIns="0" rIns="0" bIns="45720" rtlCol="0" anchor="ctr"/>
          <a:lstStyle/>
          <a:p>
            <a:pPr>
              <a:lnSpc>
                <a:spcPct val="100000"/>
              </a:lnSpc>
            </a:pPr>
            <a:endParaRPr lang="en-US" sz="1600" dirty="0"/>
          </a:p>
        </p:txBody>
      </p:sp>
      <p:sp>
        <p:nvSpPr>
          <p:cNvPr id="9" name="Shape 7"/>
          <p:cNvSpPr/>
          <p:nvPr/>
        </p:nvSpPr>
        <p:spPr>
          <a:xfrm>
            <a:off x="3971290" y="2567305"/>
            <a:ext cx="7766050" cy="1675765"/>
          </a:xfrm>
          <a:prstGeom prst="roundRect">
            <a:avLst>
              <a:gd name="adj" fmla="val 16667"/>
            </a:avLst>
          </a:prstGeom>
          <a:solidFill>
            <a:srgbClr val="FFFFFF">
              <a:alpha val="20000"/>
            </a:srgbClr>
          </a:solidFill>
          <a:ln w="3175">
            <a:solidFill>
              <a:srgbClr val="4874CB">
                <a:alpha val="20000"/>
              </a:srgbClr>
            </a:solidFill>
            <a:prstDash val="solid"/>
          </a:ln>
        </p:spPr>
      </p:sp>
      <p:sp>
        <p:nvSpPr>
          <p:cNvPr id="10" name="Text 8"/>
          <p:cNvSpPr/>
          <p:nvPr/>
        </p:nvSpPr>
        <p:spPr>
          <a:xfrm>
            <a:off x="3971290" y="2567305"/>
            <a:ext cx="7766050" cy="1675765"/>
          </a:xfrm>
          <a:prstGeom prst="rect">
            <a:avLst/>
          </a:prstGeom>
          <a:noFill/>
          <a:ln/>
        </p:spPr>
        <p:txBody>
          <a:bodyPr wrap="square" lIns="45720" tIns="0" rIns="0" bIns="45720" rtlCol="0" anchor="ctr"/>
          <a:lstStyle/>
          <a:p>
            <a:pPr>
              <a:lnSpc>
                <a:spcPct val="100000"/>
              </a:lnSpc>
            </a:pPr>
            <a:endParaRPr lang="en-US" sz="1600" dirty="0"/>
          </a:p>
        </p:txBody>
      </p:sp>
      <p:sp>
        <p:nvSpPr>
          <p:cNvPr id="11" name="Shape 9"/>
          <p:cNvSpPr/>
          <p:nvPr/>
        </p:nvSpPr>
        <p:spPr>
          <a:xfrm>
            <a:off x="3971290" y="4507291"/>
            <a:ext cx="7765362" cy="1674434"/>
          </a:xfrm>
          <a:prstGeom prst="roundRect">
            <a:avLst>
              <a:gd name="adj" fmla="val 16667"/>
            </a:avLst>
          </a:prstGeom>
          <a:gradFill flip="none" rotWithShape="0">
            <a:gsLst>
              <a:gs pos="0">
                <a:srgbClr val="94B9FF">
                  <a:alpha val="39000"/>
                </a:srgbClr>
              </a:gs>
              <a:gs pos="8000">
                <a:srgbClr val="94B9FF">
                  <a:alpha val="39000"/>
                </a:srgbClr>
              </a:gs>
              <a:gs pos="37000">
                <a:srgbClr val="94B9FF">
                  <a:alpha val="18000"/>
                </a:srgbClr>
              </a:gs>
              <a:gs pos="69000">
                <a:srgbClr val="94B9FF">
                  <a:alpha val="14000"/>
                </a:srgbClr>
              </a:gs>
              <a:gs pos="98000">
                <a:srgbClr val="94B9FF">
                  <a:alpha val="40000"/>
                </a:srgbClr>
              </a:gs>
              <a:gs pos="100000">
                <a:srgbClr val="94B9FF">
                  <a:alpha val="40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12" name="Text 10"/>
          <p:cNvSpPr/>
          <p:nvPr/>
        </p:nvSpPr>
        <p:spPr>
          <a:xfrm>
            <a:off x="3971290" y="4507291"/>
            <a:ext cx="7765362" cy="1674434"/>
          </a:xfrm>
          <a:prstGeom prst="rect">
            <a:avLst/>
          </a:prstGeom>
          <a:noFill/>
          <a:ln/>
        </p:spPr>
        <p:txBody>
          <a:bodyPr wrap="square" lIns="45720" tIns="0" rIns="0" bIns="45720" rtlCol="0" anchor="ctr"/>
          <a:lstStyle/>
          <a:p>
            <a:pPr>
              <a:lnSpc>
                <a:spcPct val="100000"/>
              </a:lnSpc>
            </a:pPr>
            <a:endParaRPr lang="en-US" sz="1600" dirty="0"/>
          </a:p>
        </p:txBody>
      </p:sp>
      <p:sp>
        <p:nvSpPr>
          <p:cNvPr id="13" name="Shape 11"/>
          <p:cNvSpPr/>
          <p:nvPr/>
        </p:nvSpPr>
        <p:spPr>
          <a:xfrm>
            <a:off x="3971290" y="4505960"/>
            <a:ext cx="7766050" cy="1675765"/>
          </a:xfrm>
          <a:prstGeom prst="roundRect">
            <a:avLst>
              <a:gd name="adj" fmla="val 16667"/>
            </a:avLst>
          </a:prstGeom>
          <a:solidFill>
            <a:srgbClr val="FFFFFF">
              <a:alpha val="20000"/>
            </a:srgbClr>
          </a:solidFill>
          <a:ln w="3175">
            <a:solidFill>
              <a:srgbClr val="4874CB">
                <a:alpha val="20000"/>
              </a:srgbClr>
            </a:solidFill>
            <a:prstDash val="solid"/>
          </a:ln>
        </p:spPr>
      </p:sp>
      <p:sp>
        <p:nvSpPr>
          <p:cNvPr id="14" name="Text 12"/>
          <p:cNvSpPr/>
          <p:nvPr/>
        </p:nvSpPr>
        <p:spPr>
          <a:xfrm>
            <a:off x="3971290" y="4505960"/>
            <a:ext cx="7766050" cy="1675765"/>
          </a:xfrm>
          <a:prstGeom prst="rect">
            <a:avLst/>
          </a:prstGeom>
          <a:noFill/>
          <a:ln/>
        </p:spPr>
        <p:txBody>
          <a:bodyPr wrap="square" lIns="45720" tIns="0" rIns="0" bIns="45720" rtlCol="0" anchor="ctr"/>
          <a:lstStyle/>
          <a:p>
            <a:pPr>
              <a:lnSpc>
                <a:spcPct val="100000"/>
              </a:lnSpc>
            </a:pPr>
            <a:endParaRPr lang="en-US" sz="1600" dirty="0"/>
          </a:p>
        </p:txBody>
      </p:sp>
      <p:pic>
        <p:nvPicPr>
          <p:cNvPr id="15" name="Image 0" descr="https://kimi-img.moonshot.cn/pub/slides/slides_tmpl/image/25-08-27-19:57:38-d2nf5ch8bjvh7rlivsf0.png"/>
          <p:cNvPicPr>
            <a:picLocks noChangeAspect="1"/>
          </p:cNvPicPr>
          <p:nvPr/>
        </p:nvPicPr>
        <p:blipFill>
          <a:blip r:embed="rId3"/>
          <a:stretch>
            <a:fillRect/>
          </a:stretch>
        </p:blipFill>
        <p:spPr>
          <a:xfrm>
            <a:off x="-6590" y="0"/>
            <a:ext cx="3721100" cy="6858000"/>
          </a:xfrm>
          <a:prstGeom prst="rect">
            <a:avLst/>
          </a:prstGeom>
        </p:spPr>
      </p:pic>
      <p:sp>
        <p:nvSpPr>
          <p:cNvPr id="16" name="Shape 13"/>
          <p:cNvSpPr/>
          <p:nvPr/>
        </p:nvSpPr>
        <p:spPr>
          <a:xfrm rot="16200000">
            <a:off x="-1568450" y="1568450"/>
            <a:ext cx="6858635" cy="3721735"/>
          </a:xfrm>
          <a:prstGeom prst="rect">
            <a:avLst/>
          </a:prstGeom>
          <a:gradFill flip="none" rotWithShape="0">
            <a:gsLst>
              <a:gs pos="0">
                <a:srgbClr val="678DD3">
                  <a:alpha val="29000"/>
                </a:srgbClr>
              </a:gs>
              <a:gs pos="16000">
                <a:srgbClr val="678DD3">
                  <a:alpha val="29000"/>
                </a:srgbClr>
              </a:gs>
              <a:gs pos="59000">
                <a:srgbClr val="678DD3">
                  <a:alpha val="83000"/>
                </a:srgbClr>
              </a:gs>
              <a:gs pos="100000">
                <a:srgbClr val="678DD3">
                  <a:alpha val="81000"/>
                </a:srgbClr>
              </a:gs>
            </a:gsLst>
            <a:lin ang="16200000" scaled="1"/>
          </a:gradFill>
          <a:ln/>
        </p:spPr>
      </p:sp>
      <p:sp>
        <p:nvSpPr>
          <p:cNvPr id="17" name="Text 14"/>
          <p:cNvSpPr/>
          <p:nvPr/>
        </p:nvSpPr>
        <p:spPr>
          <a:xfrm rot="16200000">
            <a:off x="-1568450" y="1568450"/>
            <a:ext cx="6858635" cy="372173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4256482" y="1155528"/>
            <a:ext cx="637724" cy="622009"/>
          </a:xfrm>
          <a:prstGeom prst="ellipse">
            <a:avLst/>
          </a:prstGeom>
          <a:gradFill flip="none" rotWithShape="1">
            <a:gsLst>
              <a:gs pos="0">
                <a:srgbClr val="6A95D0">
                  <a:alpha val="58000"/>
                </a:srgbClr>
              </a:gs>
              <a:gs pos="100000">
                <a:srgbClr val="4874CB"/>
              </a:gs>
            </a:gsLst>
            <a:lin ang="240000" scaled="1"/>
          </a:gradFill>
          <a:ln/>
          <a:effectLst>
            <a:outerShdw blurRad="254000" dist="76200" dir="2700000" algn="bl" rotWithShape="0">
              <a:srgbClr val="376FFF">
                <a:alpha val="25098"/>
              </a:srgbClr>
            </a:outerShdw>
          </a:effectLst>
        </p:spPr>
      </p:sp>
      <p:sp>
        <p:nvSpPr>
          <p:cNvPr id="19" name="Text 16"/>
          <p:cNvSpPr/>
          <p:nvPr/>
        </p:nvSpPr>
        <p:spPr>
          <a:xfrm>
            <a:off x="4256482" y="1155528"/>
            <a:ext cx="637724" cy="622009"/>
          </a:xfrm>
          <a:prstGeom prst="rect">
            <a:avLst/>
          </a:prstGeom>
          <a:noFill/>
          <a:ln/>
        </p:spPr>
        <p:txBody>
          <a:bodyPr wrap="square" lIns="0" tIns="0" rIns="0" bIns="0" rtlCol="0" anchor="ctr"/>
          <a:lstStyle/>
          <a:p>
            <a:pPr algn="ctr">
              <a:lnSpc>
                <a:spcPct val="100000"/>
              </a:lnSpc>
            </a:pPr>
            <a:r>
              <a:rPr lang="en-US" sz="2000" b="1" dirty="0">
                <a:solidFill>
                  <a:srgbClr val="FFFFFF"/>
                </a:solidFill>
                <a:latin typeface="Arial" pitchFamily="34" charset="0"/>
                <a:ea typeface="Arial" pitchFamily="34" charset="-122"/>
                <a:cs typeface="Arial" pitchFamily="34" charset="-120"/>
              </a:rPr>
              <a:t>01</a:t>
            </a:r>
            <a:endParaRPr lang="en-US" sz="1600" dirty="0"/>
          </a:p>
        </p:txBody>
      </p:sp>
      <p:sp>
        <p:nvSpPr>
          <p:cNvPr id="20" name="Text 17"/>
          <p:cNvSpPr/>
          <p:nvPr/>
        </p:nvSpPr>
        <p:spPr>
          <a:xfrm>
            <a:off x="5149296" y="747730"/>
            <a:ext cx="5528761" cy="480976"/>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Python’s Readable Syntax</a:t>
            </a:r>
            <a:endParaRPr lang="en-US" sz="1600" dirty="0"/>
          </a:p>
        </p:txBody>
      </p:sp>
      <p:sp>
        <p:nvSpPr>
          <p:cNvPr id="21" name="Text 18"/>
          <p:cNvSpPr/>
          <p:nvPr/>
        </p:nvSpPr>
        <p:spPr>
          <a:xfrm>
            <a:off x="5103598" y="1210079"/>
            <a:ext cx="6412026" cy="9845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Python’s syntax is designed to be readable and straightforward, making it an ideal language for beginners. Its simplicity allows you to focus on learning programming concepts without getting bogged down in complex syntax rules.</a:t>
            </a:r>
            <a:endParaRPr lang="en-US" sz="1600" dirty="0"/>
          </a:p>
        </p:txBody>
      </p:sp>
      <p:sp>
        <p:nvSpPr>
          <p:cNvPr id="22" name="Shape 19"/>
          <p:cNvSpPr/>
          <p:nvPr/>
        </p:nvSpPr>
        <p:spPr>
          <a:xfrm>
            <a:off x="4260426" y="3118132"/>
            <a:ext cx="643671" cy="622009"/>
          </a:xfrm>
          <a:prstGeom prst="ellipse">
            <a:avLst/>
          </a:prstGeom>
          <a:gradFill flip="none" rotWithShape="1">
            <a:gsLst>
              <a:gs pos="0">
                <a:srgbClr val="6A95D0">
                  <a:alpha val="58000"/>
                </a:srgbClr>
              </a:gs>
              <a:gs pos="100000">
                <a:srgbClr val="4874CB"/>
              </a:gs>
            </a:gsLst>
            <a:lin ang="240000" scaled="1"/>
          </a:gradFill>
          <a:ln/>
          <a:effectLst>
            <a:outerShdw blurRad="254000" dist="76200" dir="2700000" algn="bl" rotWithShape="0">
              <a:srgbClr val="376FFF">
                <a:alpha val="25098"/>
              </a:srgbClr>
            </a:outerShdw>
          </a:effectLst>
        </p:spPr>
      </p:sp>
      <p:sp>
        <p:nvSpPr>
          <p:cNvPr id="23" name="Text 20"/>
          <p:cNvSpPr/>
          <p:nvPr/>
        </p:nvSpPr>
        <p:spPr>
          <a:xfrm>
            <a:off x="4260426" y="3118132"/>
            <a:ext cx="643671" cy="622009"/>
          </a:xfrm>
          <a:prstGeom prst="rect">
            <a:avLst/>
          </a:prstGeom>
          <a:noFill/>
          <a:ln/>
        </p:spPr>
        <p:txBody>
          <a:bodyPr wrap="square" lIns="0" tIns="0" rIns="0" bIns="0" rtlCol="0" anchor="ctr"/>
          <a:lstStyle/>
          <a:p>
            <a:pPr algn="ctr">
              <a:lnSpc>
                <a:spcPct val="100000"/>
              </a:lnSpc>
            </a:pPr>
            <a:r>
              <a:rPr lang="en-US" sz="2000" b="1" dirty="0">
                <a:solidFill>
                  <a:srgbClr val="FFFFFF"/>
                </a:solidFill>
                <a:latin typeface="Arial" pitchFamily="34" charset="0"/>
                <a:ea typeface="Arial" pitchFamily="34" charset="-122"/>
                <a:cs typeface="Arial" pitchFamily="34" charset="-120"/>
              </a:rPr>
              <a:t>02</a:t>
            </a:r>
            <a:endParaRPr lang="en-US" sz="1600" dirty="0"/>
          </a:p>
        </p:txBody>
      </p:sp>
      <p:sp>
        <p:nvSpPr>
          <p:cNvPr id="24" name="Text 21"/>
          <p:cNvSpPr/>
          <p:nvPr/>
        </p:nvSpPr>
        <p:spPr>
          <a:xfrm>
            <a:off x="5191168" y="2670419"/>
            <a:ext cx="5539704" cy="480976"/>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Massive Community Support</a:t>
            </a:r>
            <a:endParaRPr lang="en-US" sz="1600" dirty="0"/>
          </a:p>
        </p:txBody>
      </p:sp>
      <p:sp>
        <p:nvSpPr>
          <p:cNvPr id="25" name="Text 22"/>
          <p:cNvSpPr/>
          <p:nvPr/>
        </p:nvSpPr>
        <p:spPr>
          <a:xfrm>
            <a:off x="5160877" y="3132768"/>
            <a:ext cx="6427076" cy="1012511"/>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Python has a vast and active community of developers. This means you can easily find help, tutorials, and libraries for almost any task. The community is a valuable resource for learning and troubleshooting.</a:t>
            </a:r>
            <a:endParaRPr lang="en-US" sz="1600" dirty="0"/>
          </a:p>
        </p:txBody>
      </p:sp>
      <p:sp>
        <p:nvSpPr>
          <p:cNvPr id="26" name="Shape 23"/>
          <p:cNvSpPr/>
          <p:nvPr/>
        </p:nvSpPr>
        <p:spPr>
          <a:xfrm>
            <a:off x="4270064" y="5032838"/>
            <a:ext cx="634722" cy="622009"/>
          </a:xfrm>
          <a:prstGeom prst="ellipse">
            <a:avLst/>
          </a:prstGeom>
          <a:gradFill flip="none" rotWithShape="1">
            <a:gsLst>
              <a:gs pos="0">
                <a:srgbClr val="6A95D0">
                  <a:alpha val="58000"/>
                </a:srgbClr>
              </a:gs>
              <a:gs pos="100000">
                <a:srgbClr val="4874CB"/>
              </a:gs>
            </a:gsLst>
            <a:lin ang="240000" scaled="1"/>
          </a:gradFill>
          <a:ln/>
          <a:effectLst>
            <a:outerShdw blurRad="254000" dist="76200" dir="2700000" algn="bl" rotWithShape="0">
              <a:srgbClr val="376FFF">
                <a:alpha val="25098"/>
              </a:srgbClr>
            </a:outerShdw>
          </a:effectLst>
        </p:spPr>
      </p:sp>
      <p:sp>
        <p:nvSpPr>
          <p:cNvPr id="27" name="Text 24"/>
          <p:cNvSpPr/>
          <p:nvPr/>
        </p:nvSpPr>
        <p:spPr>
          <a:xfrm>
            <a:off x="4270064" y="5032838"/>
            <a:ext cx="634722" cy="622009"/>
          </a:xfrm>
          <a:prstGeom prst="rect">
            <a:avLst/>
          </a:prstGeom>
          <a:noFill/>
          <a:ln/>
        </p:spPr>
        <p:txBody>
          <a:bodyPr wrap="square" lIns="0" tIns="0" rIns="0" bIns="0" rtlCol="0" anchor="ctr"/>
          <a:lstStyle/>
          <a:p>
            <a:pPr algn="ctr">
              <a:lnSpc>
                <a:spcPct val="100000"/>
              </a:lnSpc>
            </a:pPr>
            <a:r>
              <a:rPr lang="en-US" sz="2000" b="1" dirty="0">
                <a:solidFill>
                  <a:srgbClr val="FFFFFF"/>
                </a:solidFill>
                <a:latin typeface="Arial" pitchFamily="34" charset="0"/>
                <a:ea typeface="Arial" pitchFamily="34" charset="-122"/>
                <a:cs typeface="Arial" pitchFamily="34" charset="-120"/>
              </a:rPr>
              <a:t>03</a:t>
            </a:r>
            <a:endParaRPr lang="en-US" sz="1600" dirty="0"/>
          </a:p>
        </p:txBody>
      </p:sp>
      <p:sp>
        <p:nvSpPr>
          <p:cNvPr id="28" name="Text 25"/>
          <p:cNvSpPr/>
          <p:nvPr/>
        </p:nvSpPr>
        <p:spPr>
          <a:xfrm>
            <a:off x="5217328" y="4617057"/>
            <a:ext cx="5512856" cy="480976"/>
          </a:xfrm>
          <a:prstGeom prst="rect">
            <a:avLst/>
          </a:prstGeom>
          <a:noFill/>
          <a:ln/>
        </p:spPr>
        <p:txBody>
          <a:bodyPr wrap="square" lIns="0" tIns="0" rIns="0" bIns="0" rtlCol="0" anchor="ctr"/>
          <a:lstStyle/>
          <a:p>
            <a:pPr>
              <a:lnSpc>
                <a:spcPct val="100000"/>
              </a:lnSpc>
            </a:pPr>
            <a:r>
              <a:rPr lang="en-US" sz="1800" b="1" dirty="0">
                <a:solidFill>
                  <a:srgbClr val="4874CB"/>
                </a:solidFill>
                <a:latin typeface="MiSans" pitchFamily="34" charset="0"/>
                <a:ea typeface="MiSans" pitchFamily="34" charset="-122"/>
                <a:cs typeface="MiSans" pitchFamily="34" charset="-120"/>
              </a:rPr>
              <a:t>Instant Productivity</a:t>
            </a:r>
            <a:endParaRPr lang="en-US" sz="1600" dirty="0"/>
          </a:p>
        </p:txBody>
      </p:sp>
      <p:sp>
        <p:nvSpPr>
          <p:cNvPr id="29" name="Text 26"/>
          <p:cNvSpPr/>
          <p:nvPr/>
        </p:nvSpPr>
        <p:spPr>
          <a:xfrm>
            <a:off x="5191856" y="5079406"/>
            <a:ext cx="6395409" cy="10105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With Python, you can quickly write scripts that automate tasks, analyze data, or build simple applications. This immediate payoff makes it a practical choice for anyone looking to become productive in a short time.</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94B9FF">
                <a:alpha val="53000"/>
              </a:srgbClr>
            </a:gs>
            <a:gs pos="9000">
              <a:srgbClr val="94B9FF">
                <a:alpha val="53000"/>
              </a:srgbClr>
            </a:gs>
            <a:gs pos="40000">
              <a:srgbClr val="94B9FF">
                <a:alpha val="37000"/>
              </a:srgbClr>
            </a:gs>
            <a:gs pos="62000">
              <a:srgbClr val="94B9FF">
                <a:alpha val="10000"/>
              </a:srgbClr>
            </a:gs>
            <a:gs pos="98000">
              <a:srgbClr val="94B9FF">
                <a:alpha val="50000"/>
              </a:srgbClr>
            </a:gs>
            <a:gs pos="100000">
              <a:srgbClr val="94B9FF">
                <a:alpha val="50000"/>
              </a:srgbClr>
            </a:gs>
          </a:gsLst>
          <a:lin ang="2700000" scaled="1"/>
        </a:gradFill>
        <a:effectLst/>
      </p:bgPr>
    </p:bg>
    <p:spTree>
      <p:nvGrpSpPr>
        <p:cNvPr id="1" name=""/>
        <p:cNvGrpSpPr/>
        <p:nvPr/>
      </p:nvGrpSpPr>
      <p:grpSpPr>
        <a:xfrm>
          <a:off x="0" y="0"/>
          <a:ext cx="0" cy="0"/>
          <a:chOff x="0" y="0"/>
          <a:chExt cx="0" cy="0"/>
        </a:xfrm>
      </p:grpSpPr>
      <p:sp>
        <p:nvSpPr>
          <p:cNvPr id="2"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Install &amp; First Run Checklist</a:t>
            </a:r>
            <a:endParaRPr lang="en-US" sz="1600" dirty="0"/>
          </a:p>
        </p:txBody>
      </p:sp>
      <p:sp>
        <p:nvSpPr>
          <p:cNvPr id="3"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4"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6"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8"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2940000">
            <a:off x="-831215" y="4763770"/>
            <a:ext cx="2465070" cy="2465070"/>
          </a:xfrm>
          <a:prstGeom prst="ellipse">
            <a:avLst/>
          </a:prstGeom>
          <a:gradFill flip="none" rotWithShape="1">
            <a:gsLst>
              <a:gs pos="0">
                <a:srgbClr val="6292D4">
                  <a:alpha val="57000"/>
                </a:srgbClr>
              </a:gs>
              <a:gs pos="47000">
                <a:srgbClr val="6292D4">
                  <a:alpha val="28000"/>
                </a:srgbClr>
              </a:gs>
              <a:gs pos="77000">
                <a:srgbClr val="B3CBF9">
                  <a:alpha val="39000"/>
                </a:srgbClr>
              </a:gs>
              <a:gs pos="100000">
                <a:srgbClr val="D1DCF2">
                  <a:alpha val="0"/>
                </a:srgbClr>
              </a:gs>
            </a:gsLst>
            <a:lin ang="5400000" scaled="1"/>
          </a:gradFill>
          <a:ln/>
        </p:spPr>
      </p:sp>
      <p:sp>
        <p:nvSpPr>
          <p:cNvPr id="12" name="Text 10"/>
          <p:cNvSpPr/>
          <p:nvPr/>
        </p:nvSpPr>
        <p:spPr>
          <a:xfrm rot="2940000">
            <a:off x="-831215" y="4763770"/>
            <a:ext cx="2465070" cy="246507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19:57:29-d2nf5a98bjvh7rlivs00.png"/>
          <p:cNvPicPr>
            <a:picLocks noChangeAspect="1"/>
          </p:cNvPicPr>
          <p:nvPr/>
        </p:nvPicPr>
        <p:blipFill>
          <a:blip r:embed="rId3">
            <a:alphaModFix amt="74000"/>
          </a:blip>
          <a:srcRect t="41588"/>
          <a:stretch/>
        </p:blipFill>
        <p:spPr>
          <a:xfrm>
            <a:off x="5211445" y="0"/>
            <a:ext cx="7380605" cy="2425065"/>
          </a:xfrm>
          <a:prstGeom prst="rect">
            <a:avLst/>
          </a:prstGeom>
        </p:spPr>
      </p:pic>
      <p:pic>
        <p:nvPicPr>
          <p:cNvPr id="14" name="Image 1" descr="https://kimi-img.moonshot.cn/pub/slides/slides_tmpl/image/25-08-27-19:57:33-d2nf5b98bjvh7rlivs7g.png"/>
          <p:cNvPicPr>
            <a:picLocks noChangeAspect="1"/>
          </p:cNvPicPr>
          <p:nvPr/>
        </p:nvPicPr>
        <p:blipFill>
          <a:blip r:embed="rId4"/>
          <a:stretch>
            <a:fillRect/>
          </a:stretch>
        </p:blipFill>
        <p:spPr>
          <a:xfrm>
            <a:off x="5783897" y="2199005"/>
            <a:ext cx="6235700" cy="4343400"/>
          </a:xfrm>
          <a:prstGeom prst="rect">
            <a:avLst/>
          </a:prstGeom>
        </p:spPr>
      </p:pic>
      <p:sp>
        <p:nvSpPr>
          <p:cNvPr id="15" name="Shape 11"/>
          <p:cNvSpPr/>
          <p:nvPr/>
        </p:nvSpPr>
        <p:spPr>
          <a:xfrm>
            <a:off x="592455" y="3766185"/>
            <a:ext cx="6370320" cy="2132965"/>
          </a:xfrm>
          <a:prstGeom prst="roundRect">
            <a:avLst>
              <a:gd name="adj" fmla="val 14279"/>
            </a:avLst>
          </a:prstGeom>
          <a:gradFill flip="none" rotWithShape="1">
            <a:gsLst>
              <a:gs pos="0">
                <a:srgbClr val="F6F8FD"/>
              </a:gs>
              <a:gs pos="100000">
                <a:srgbClr val="DAE3F5"/>
              </a:gs>
            </a:gsLst>
            <a:lin ang="5400000" scaled="1"/>
          </a:gradFill>
          <a:ln/>
          <a:effectLst>
            <a:outerShdw blurRad="152400" dist="26941" dir="2700000" algn="bl" rotWithShape="0">
              <a:srgbClr val="000000">
                <a:alpha val="32941"/>
              </a:srgbClr>
            </a:outerShdw>
          </a:effectLst>
        </p:spPr>
      </p:sp>
      <p:sp>
        <p:nvSpPr>
          <p:cNvPr id="16" name="Text 12"/>
          <p:cNvSpPr/>
          <p:nvPr/>
        </p:nvSpPr>
        <p:spPr>
          <a:xfrm>
            <a:off x="592455" y="3766185"/>
            <a:ext cx="6370320" cy="21329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592455" y="1508125"/>
            <a:ext cx="6370320" cy="2071370"/>
          </a:xfrm>
          <a:prstGeom prst="roundRect">
            <a:avLst>
              <a:gd name="adj" fmla="val 14279"/>
            </a:avLst>
          </a:prstGeom>
          <a:gradFill flip="none" rotWithShape="1">
            <a:gsLst>
              <a:gs pos="0">
                <a:srgbClr val="F6F8FD"/>
              </a:gs>
              <a:gs pos="100000">
                <a:srgbClr val="DAE3F5"/>
              </a:gs>
            </a:gsLst>
            <a:lin ang="5400000" scaled="1"/>
          </a:gradFill>
          <a:ln/>
          <a:effectLst>
            <a:outerShdw blurRad="152400" dist="26941" dir="2700000" algn="bl" rotWithShape="0">
              <a:srgbClr val="000000">
                <a:alpha val="32941"/>
              </a:srgbClr>
            </a:outerShdw>
          </a:effectLst>
        </p:spPr>
      </p:sp>
      <p:sp>
        <p:nvSpPr>
          <p:cNvPr id="18" name="Text 14"/>
          <p:cNvSpPr/>
          <p:nvPr/>
        </p:nvSpPr>
        <p:spPr>
          <a:xfrm>
            <a:off x="592455" y="1508125"/>
            <a:ext cx="6370320" cy="207137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759460" y="1566337"/>
            <a:ext cx="4964861" cy="478893"/>
          </a:xfrm>
          <a:prstGeom prst="rect">
            <a:avLst/>
          </a:prstGeom>
          <a:solidFill>
            <a:srgbClr val="000000">
              <a:alpha val="0"/>
            </a:srgbClr>
          </a:solidFill>
          <a:ln/>
        </p:spPr>
      </p:sp>
      <p:sp>
        <p:nvSpPr>
          <p:cNvPr id="20" name="Text 16"/>
          <p:cNvSpPr/>
          <p:nvPr/>
        </p:nvSpPr>
        <p:spPr>
          <a:xfrm>
            <a:off x="759460" y="1566337"/>
            <a:ext cx="4964861" cy="478893"/>
          </a:xfrm>
          <a:prstGeom prst="rect">
            <a:avLst/>
          </a:prstGeom>
          <a:noFill/>
          <a:ln/>
        </p:spPr>
        <p:txBody>
          <a:bodyPr wrap="square" lIns="46863" tIns="90043" rIns="90043" bIns="46863" rtlCol="0" anchor="b"/>
          <a:lstStyle/>
          <a:p>
            <a:pPr>
              <a:lnSpc>
                <a:spcPct val="100000"/>
              </a:lnSpc>
            </a:pPr>
            <a:r>
              <a:rPr lang="en-US" sz="1800" dirty="0">
                <a:solidFill>
                  <a:srgbClr val="678DD3"/>
                </a:solidFill>
                <a:latin typeface="MiSans" pitchFamily="34" charset="0"/>
                <a:ea typeface="MiSans" pitchFamily="34" charset="-122"/>
                <a:cs typeface="MiSans" pitchFamily="34" charset="-120"/>
              </a:rPr>
              <a:t>Step-by-Step Installation</a:t>
            </a:r>
            <a:endParaRPr lang="en-US" sz="1600" dirty="0"/>
          </a:p>
        </p:txBody>
      </p:sp>
      <p:sp>
        <p:nvSpPr>
          <p:cNvPr id="21" name="Text 17"/>
          <p:cNvSpPr/>
          <p:nvPr/>
        </p:nvSpPr>
        <p:spPr>
          <a:xfrm>
            <a:off x="803275" y="2079625"/>
            <a:ext cx="5988050"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Install Python 3.x from the official website. Choose an IDE like VS Code, PyCharm, or Jupyter Notebook based on your preference. Ensure Python is added to your system’s PATH for easy access.</a:t>
            </a:r>
            <a:endParaRPr lang="en-US" sz="1600" dirty="0"/>
          </a:p>
        </p:txBody>
      </p:sp>
      <p:sp>
        <p:nvSpPr>
          <p:cNvPr id="22" name="Shape 18"/>
          <p:cNvSpPr/>
          <p:nvPr/>
        </p:nvSpPr>
        <p:spPr>
          <a:xfrm>
            <a:off x="-203411" y="3883452"/>
            <a:ext cx="4964861" cy="478893"/>
          </a:xfrm>
          <a:prstGeom prst="rect">
            <a:avLst/>
          </a:prstGeom>
          <a:solidFill>
            <a:srgbClr val="000000">
              <a:alpha val="0"/>
            </a:srgbClr>
          </a:solidFill>
          <a:ln/>
        </p:spPr>
      </p:sp>
      <p:sp>
        <p:nvSpPr>
          <p:cNvPr id="23" name="Text 19"/>
          <p:cNvSpPr/>
          <p:nvPr/>
        </p:nvSpPr>
        <p:spPr>
          <a:xfrm>
            <a:off x="-203411" y="3883452"/>
            <a:ext cx="4964861" cy="478893"/>
          </a:xfrm>
          <a:prstGeom prst="rect">
            <a:avLst/>
          </a:prstGeom>
          <a:noFill/>
          <a:ln/>
        </p:spPr>
        <p:txBody>
          <a:bodyPr wrap="square" lIns="46863" tIns="90043" rIns="90043" bIns="46863" rtlCol="0" anchor="b"/>
          <a:lstStyle/>
          <a:p>
            <a:pPr algn="r">
              <a:lnSpc>
                <a:spcPct val="100000"/>
              </a:lnSpc>
            </a:pPr>
            <a:r>
              <a:rPr lang="en-US" sz="1800" dirty="0">
                <a:solidFill>
                  <a:srgbClr val="678DD3"/>
                </a:solidFill>
                <a:latin typeface="MiSans" pitchFamily="34" charset="0"/>
                <a:ea typeface="MiSans" pitchFamily="34" charset="-122"/>
                <a:cs typeface="MiSans" pitchFamily="34" charset="-120"/>
              </a:rPr>
              <a:t>First Script Execution</a:t>
            </a:r>
            <a:endParaRPr lang="en-US" sz="1600" dirty="0"/>
          </a:p>
        </p:txBody>
      </p:sp>
      <p:sp>
        <p:nvSpPr>
          <p:cNvPr id="24" name="Text 20"/>
          <p:cNvSpPr/>
          <p:nvPr/>
        </p:nvSpPr>
        <p:spPr>
          <a:xfrm>
            <a:off x="772795" y="4362450"/>
            <a:ext cx="5987415"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Launch the Python REPL and run a simple script to verify your installation. Try printing a greeting message to confirm that everything is set up correctly. This step ensures a smooth start to your learning journey.</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0">
          <a:gsLst>
            <a:gs pos="0">
              <a:srgbClr val="94B9FF">
                <a:alpha val="0"/>
              </a:srgbClr>
            </a:gs>
            <a:gs pos="9000">
              <a:srgbClr val="94B9FF">
                <a:alpha val="0"/>
              </a:srgbClr>
            </a:gs>
            <a:gs pos="40000">
              <a:srgbClr val="94B9FF">
                <a:alpha val="11000"/>
              </a:srgbClr>
            </a:gs>
            <a:gs pos="63000">
              <a:srgbClr val="94B9FF">
                <a:alpha val="9000"/>
              </a:srgbClr>
            </a:gs>
            <a:gs pos="84000">
              <a:srgbClr val="94B9FF">
                <a:alpha val="46000"/>
              </a:srgbClr>
            </a:gs>
            <a:gs pos="100000">
              <a:srgbClr val="94B9FF">
                <a:alpha val="46000"/>
              </a:srgbClr>
            </a:gs>
          </a:gsLst>
          <a:lin ang="6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19:57:29-d2nf5a98bjvh7rlivrvg.png"/>
          <p:cNvPicPr>
            <a:picLocks noChangeAspect="1"/>
          </p:cNvPicPr>
          <p:nvPr/>
        </p:nvPicPr>
        <p:blipFill>
          <a:blip r:embed="rId3"/>
          <a:srcRect l="20060" t="9520" b="9520"/>
          <a:stretch/>
        </p:blipFill>
        <p:spPr>
          <a:xfrm>
            <a:off x="3559810" y="0"/>
            <a:ext cx="6771640" cy="6858000"/>
          </a:xfrm>
          <a:prstGeom prst="rect">
            <a:avLst/>
          </a:prstGeom>
        </p:spPr>
      </p:pic>
      <p:pic>
        <p:nvPicPr>
          <p:cNvPr id="3" name="Image 1" descr="https://kimi-img.moonshot.cn/pub/slides/slides_tmpl/image/25-08-27-19:57:29-d2nf5a98bjvh7rlivru0.png"/>
          <p:cNvPicPr>
            <a:picLocks noChangeAspect="1"/>
          </p:cNvPicPr>
          <p:nvPr/>
        </p:nvPicPr>
        <p:blipFill>
          <a:blip r:embed="rId4"/>
          <a:stretch>
            <a:fillRect/>
          </a:stretch>
        </p:blipFill>
        <p:spPr>
          <a:xfrm>
            <a:off x="1023620" y="2388552"/>
            <a:ext cx="1600200" cy="1651000"/>
          </a:xfrm>
          <a:prstGeom prst="rect">
            <a:avLst/>
          </a:prstGeom>
        </p:spPr>
      </p:pic>
      <p:sp>
        <p:nvSpPr>
          <p:cNvPr id="4" name="Shape 0"/>
          <p:cNvSpPr/>
          <p:nvPr/>
        </p:nvSpPr>
        <p:spPr>
          <a:xfrm>
            <a:off x="1504315" y="2848610"/>
            <a:ext cx="1320165" cy="1334770"/>
          </a:xfrm>
          <a:prstGeom prst="ellipse">
            <a:avLst/>
          </a:prstGeom>
          <a:solidFill>
            <a:srgbClr val="FFFFFF"/>
          </a:solidFill>
          <a:ln/>
        </p:spPr>
      </p:sp>
      <p:sp>
        <p:nvSpPr>
          <p:cNvPr id="5" name="Text 1"/>
          <p:cNvSpPr/>
          <p:nvPr/>
        </p:nvSpPr>
        <p:spPr>
          <a:xfrm>
            <a:off x="1504315" y="284861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509395" y="2843530"/>
            <a:ext cx="1320165" cy="1334770"/>
          </a:xfrm>
          <a:prstGeom prst="ellipse">
            <a:avLst/>
          </a:prstGeom>
          <a:gradFill flip="none" rotWithShape="1">
            <a:gsLst>
              <a:gs pos="0">
                <a:srgbClr val="D1DCF2">
                  <a:alpha val="84000"/>
                </a:srgbClr>
              </a:gs>
              <a:gs pos="2000">
                <a:srgbClr val="D1DCF2">
                  <a:alpha val="84000"/>
                </a:srgbClr>
              </a:gs>
              <a:gs pos="55000">
                <a:srgbClr val="4874CB">
                  <a:alpha val="69000"/>
                </a:srgbClr>
              </a:gs>
              <a:gs pos="100000">
                <a:srgbClr val="345FB6"/>
              </a:gs>
            </a:gsLst>
            <a:path path="circle">
              <a:fillToRect r="100000" b="100000"/>
            </a:path>
            <a:tileRect l="-100000" t="-100000"/>
          </a:gradFill>
          <a:ln/>
          <a:effectLst>
            <a:outerShdw blurRad="304800" dist="184847" dir="2700000" algn="bl" rotWithShape="0">
              <a:srgbClr val="2E54A1">
                <a:alpha val="23922"/>
              </a:srgbClr>
            </a:outerShdw>
          </a:effectLst>
        </p:spPr>
      </p:sp>
      <p:sp>
        <p:nvSpPr>
          <p:cNvPr id="7" name="Text 3"/>
          <p:cNvSpPr/>
          <p:nvPr/>
        </p:nvSpPr>
        <p:spPr>
          <a:xfrm>
            <a:off x="1509395" y="2843530"/>
            <a:ext cx="1320165" cy="13347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504315" y="3018790"/>
            <a:ext cx="1320165" cy="993140"/>
          </a:xfrm>
          <a:prstGeom prst="rect">
            <a:avLst/>
          </a:prstGeom>
          <a:noFill/>
          <a:ln/>
        </p:spPr>
        <p:txBody>
          <a:bodyPr wrap="square" lIns="91440" tIns="45720" rIns="91440" bIns="45720" rtlCol="0" anchor="ctr"/>
          <a:lstStyle/>
          <a:p>
            <a:pPr algn="ctr">
              <a:lnSpc>
                <a:spcPct val="100000"/>
              </a:lnSpc>
            </a:pPr>
            <a:r>
              <a:rPr lang="en-US" sz="4800" b="1" dirty="0">
                <a:solidFill>
                  <a:srgbClr val="FFFFFF"/>
                </a:solidFill>
                <a:latin typeface="Arial Black" pitchFamily="34" charset="0"/>
                <a:ea typeface="Arial Black" pitchFamily="34" charset="-122"/>
                <a:cs typeface="Arial Black" pitchFamily="34" charset="-120"/>
              </a:rPr>
              <a:t>02</a:t>
            </a:r>
            <a:endParaRPr lang="en-US" sz="1600" dirty="0"/>
          </a:p>
        </p:txBody>
      </p:sp>
      <p:sp>
        <p:nvSpPr>
          <p:cNvPr id="9" name="Text 5"/>
          <p:cNvSpPr/>
          <p:nvPr/>
        </p:nvSpPr>
        <p:spPr>
          <a:xfrm>
            <a:off x="3142615" y="3230880"/>
            <a:ext cx="849757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4874CB"/>
                </a:solidFill>
                <a:latin typeface="MiSans" pitchFamily="34" charset="0"/>
                <a:ea typeface="MiSans" pitchFamily="34" charset="-122"/>
                <a:cs typeface="MiSans" pitchFamily="34" charset="-120"/>
              </a:rPr>
              <a:t>Day 1 Core Syntax</a:t>
            </a:r>
            <a:endParaRPr lang="en-US" sz="1600" dirty="0"/>
          </a:p>
        </p:txBody>
      </p:sp>
      <p:sp>
        <p:nvSpPr>
          <p:cNvPr id="10" name="Text 6"/>
          <p:cNvSpPr/>
          <p:nvPr/>
        </p:nvSpPr>
        <p:spPr>
          <a:xfrm>
            <a:off x="3142615" y="2295525"/>
            <a:ext cx="8497570" cy="906780"/>
          </a:xfrm>
          <a:prstGeom prst="rect">
            <a:avLst/>
          </a:prstGeom>
          <a:noFill/>
          <a:ln/>
        </p:spPr>
        <p:txBody>
          <a:bodyPr wrap="square" lIns="91440" tIns="45720" rIns="91440" bIns="45720" rtlCol="0" anchor="t"/>
          <a:lstStyle/>
          <a:p>
            <a:pPr>
              <a:lnSpc>
                <a:spcPct val="150000"/>
              </a:lnSpc>
            </a:pPr>
            <a:r>
              <a:rPr lang="en-US" sz="4400" b="1" dirty="0">
                <a:solidFill>
                  <a:srgbClr val="000000"/>
                </a:solidFill>
                <a:latin typeface="Arial Black" pitchFamily="34" charset="0"/>
                <a:ea typeface="Arial Black" pitchFamily="34" charset="-122"/>
                <a:cs typeface="Arial Black" pitchFamily="34" charset="-120"/>
              </a:rPr>
              <a:t>PART 02</a:t>
            </a:r>
            <a:endParaRPr lang="en-US" sz="1600" dirty="0"/>
          </a:p>
        </p:txBody>
      </p:sp>
      <p:pic>
        <p:nvPicPr>
          <p:cNvPr id="11" name="Image 2" descr="https://kimi-img.moonshot.cn/pub/slides/slides_tmpl/image/25-08-27-19:57:29-d2nf5a98bjvh7rlivrs0.png"/>
          <p:cNvPicPr>
            <a:picLocks noChangeAspect="1"/>
          </p:cNvPicPr>
          <p:nvPr/>
        </p:nvPicPr>
        <p:blipFill>
          <a:blip r:embed="rId5"/>
          <a:stretch>
            <a:fillRect/>
          </a:stretch>
        </p:blipFill>
        <p:spPr>
          <a:xfrm rot="20460000">
            <a:off x="9391650" y="613410"/>
            <a:ext cx="4236720" cy="1689100"/>
          </a:xfrm>
          <a:prstGeom prst="rect">
            <a:avLst/>
          </a:prstGeom>
        </p:spPr>
      </p:pic>
      <p:sp>
        <p:nvSpPr>
          <p:cNvPr id="12" name="Shape 7"/>
          <p:cNvSpPr/>
          <p:nvPr/>
        </p:nvSpPr>
        <p:spPr>
          <a:xfrm rot="7680000">
            <a:off x="9137650" y="5888355"/>
            <a:ext cx="430530" cy="430530"/>
          </a:xfrm>
          <a:prstGeom prst="ellipse">
            <a:avLst/>
          </a:prstGeom>
          <a:gradFill flip="none" rotWithShape="1">
            <a:gsLst>
              <a:gs pos="0">
                <a:srgbClr val="D1DCF2">
                  <a:alpha val="14000"/>
                </a:srgbClr>
              </a:gs>
              <a:gs pos="22000">
                <a:srgbClr val="6389D3">
                  <a:alpha val="48000"/>
                </a:srgbClr>
              </a:gs>
              <a:gs pos="45000">
                <a:srgbClr val="6389D3">
                  <a:alpha val="83000"/>
                </a:srgbClr>
              </a:gs>
              <a:gs pos="66000">
                <a:srgbClr val="6389D3">
                  <a:alpha val="87000"/>
                </a:srgbClr>
              </a:gs>
              <a:gs pos="100000">
                <a:srgbClr val="6389D3">
                  <a:alpha val="87000"/>
                </a:srgbClr>
              </a:gs>
            </a:gsLst>
            <a:lin ang="5400000" scaled="1"/>
          </a:gradFill>
          <a:ln/>
        </p:spPr>
      </p:sp>
      <p:sp>
        <p:nvSpPr>
          <p:cNvPr id="13" name="Text 8"/>
          <p:cNvSpPr/>
          <p:nvPr/>
        </p:nvSpPr>
        <p:spPr>
          <a:xfrm rot="7680000">
            <a:off x="9137650" y="5888355"/>
            <a:ext cx="430530" cy="4305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rot="4020000">
            <a:off x="9440545" y="886460"/>
            <a:ext cx="219075" cy="219075"/>
          </a:xfrm>
          <a:prstGeom prst="ellipse">
            <a:avLst/>
          </a:prstGeom>
          <a:gradFill flip="none" rotWithShape="1">
            <a:gsLst>
              <a:gs pos="0">
                <a:srgbClr val="D1DCF2">
                  <a:alpha val="14000"/>
                </a:srgbClr>
              </a:gs>
              <a:gs pos="22000">
                <a:srgbClr val="6389D3">
                  <a:alpha val="42000"/>
                </a:srgbClr>
              </a:gs>
              <a:gs pos="45000">
                <a:srgbClr val="6389D3">
                  <a:alpha val="68000"/>
                </a:srgbClr>
              </a:gs>
              <a:gs pos="66000">
                <a:srgbClr val="6389D3">
                  <a:alpha val="76000"/>
                </a:srgbClr>
              </a:gs>
              <a:gs pos="100000">
                <a:srgbClr val="6389D3">
                  <a:alpha val="76000"/>
                </a:srgbClr>
              </a:gs>
            </a:gsLst>
            <a:lin ang="5400000" scaled="1"/>
          </a:gradFill>
          <a:ln/>
        </p:spPr>
      </p:sp>
      <p:sp>
        <p:nvSpPr>
          <p:cNvPr id="15" name="Text 10"/>
          <p:cNvSpPr/>
          <p:nvPr/>
        </p:nvSpPr>
        <p:spPr>
          <a:xfrm rot="4020000">
            <a:off x="9440545" y="886460"/>
            <a:ext cx="219075" cy="21907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0">
          <a:gsLst>
            <a:gs pos="0">
              <a:srgbClr val="94B9FF">
                <a:alpha val="53000"/>
              </a:srgbClr>
            </a:gs>
            <a:gs pos="8000">
              <a:srgbClr val="94B9FF">
                <a:alpha val="53000"/>
              </a:srgbClr>
            </a:gs>
            <a:gs pos="37000">
              <a:srgbClr val="94B9FF">
                <a:alpha val="5000"/>
              </a:srgbClr>
            </a:gs>
            <a:gs pos="65000">
              <a:srgbClr val="94B9FF">
                <a:alpha val="13000"/>
              </a:srgbClr>
            </a:gs>
            <a:gs pos="98000">
              <a:srgbClr val="94B9FF">
                <a:alpha val="54000"/>
              </a:srgbClr>
            </a:gs>
            <a:gs pos="100000">
              <a:srgbClr val="94B9FF">
                <a:alpha val="54000"/>
              </a:srgbClr>
            </a:gs>
          </a:gsLst>
          <a:lin ang="17460000" scaled="1"/>
        </a:gradFill>
        <a:effectLst/>
      </p:bgPr>
    </p:bg>
    <p:spTree>
      <p:nvGrpSpPr>
        <p:cNvPr id="1" name=""/>
        <p:cNvGrpSpPr/>
        <p:nvPr/>
      </p:nvGrpSpPr>
      <p:grpSpPr>
        <a:xfrm>
          <a:off x="0" y="0"/>
          <a:ext cx="0" cy="0"/>
          <a:chOff x="0" y="0"/>
          <a:chExt cx="0" cy="0"/>
        </a:xfrm>
      </p:grpSpPr>
      <p:sp>
        <p:nvSpPr>
          <p:cNvPr id="2" name="Shape 0"/>
          <p:cNvSpPr/>
          <p:nvPr/>
        </p:nvSpPr>
        <p:spPr>
          <a:xfrm>
            <a:off x="7693025" y="3946525"/>
            <a:ext cx="4194175" cy="2551430"/>
          </a:xfrm>
          <a:prstGeom prst="roundRect">
            <a:avLst>
              <a:gd name="adj" fmla="val 8081"/>
            </a:avLst>
          </a:prstGeom>
          <a:gradFill flip="none" rotWithShape="0">
            <a:gsLst>
              <a:gs pos="0">
                <a:srgbClr val="94B9FF">
                  <a:alpha val="53000"/>
                </a:srgbClr>
              </a:gs>
              <a:gs pos="8000">
                <a:srgbClr val="94B9FF">
                  <a:alpha val="53000"/>
                </a:srgbClr>
              </a:gs>
              <a:gs pos="37000">
                <a:srgbClr val="94B9FF">
                  <a:alpha val="5000"/>
                </a:srgbClr>
              </a:gs>
              <a:gs pos="65000">
                <a:srgbClr val="94B9FF">
                  <a:alpha val="13000"/>
                </a:srgbClr>
              </a:gs>
              <a:gs pos="98000">
                <a:srgbClr val="94B9FF">
                  <a:alpha val="54000"/>
                </a:srgbClr>
              </a:gs>
              <a:gs pos="100000">
                <a:srgbClr val="94B9FF">
                  <a:alpha val="54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3" name="Text 1"/>
          <p:cNvSpPr/>
          <p:nvPr/>
        </p:nvSpPr>
        <p:spPr>
          <a:xfrm>
            <a:off x="7693025" y="3946525"/>
            <a:ext cx="4194175" cy="2551430"/>
          </a:xfrm>
          <a:prstGeom prst="rect">
            <a:avLst/>
          </a:prstGeom>
          <a:noFill/>
          <a:ln/>
        </p:spPr>
        <p:txBody>
          <a:bodyPr wrap="square" lIns="45720" tIns="0" rIns="0" bIns="45720" rtlCol="0" anchor="ctr"/>
          <a:lstStyle/>
          <a:p>
            <a:pPr>
              <a:lnSpc>
                <a:spcPct val="100000"/>
              </a:lnSpc>
            </a:pPr>
            <a:endParaRPr lang="en-US" sz="1600" dirty="0"/>
          </a:p>
        </p:txBody>
      </p:sp>
      <p:sp>
        <p:nvSpPr>
          <p:cNvPr id="4" name="Shape 2"/>
          <p:cNvSpPr/>
          <p:nvPr/>
        </p:nvSpPr>
        <p:spPr>
          <a:xfrm>
            <a:off x="7693025" y="3946525"/>
            <a:ext cx="4194175" cy="2551430"/>
          </a:xfrm>
          <a:prstGeom prst="roundRect">
            <a:avLst>
              <a:gd name="adj" fmla="val 8081"/>
            </a:avLst>
          </a:prstGeom>
          <a:solidFill>
            <a:srgbClr val="FFFFFF">
              <a:alpha val="20000"/>
            </a:srgbClr>
          </a:solidFill>
          <a:ln w="3175">
            <a:solidFill>
              <a:srgbClr val="376FFF">
                <a:alpha val="20000"/>
              </a:srgbClr>
            </a:solidFill>
            <a:prstDash val="solid"/>
          </a:ln>
        </p:spPr>
      </p:sp>
      <p:sp>
        <p:nvSpPr>
          <p:cNvPr id="5" name="Text 3"/>
          <p:cNvSpPr/>
          <p:nvPr/>
        </p:nvSpPr>
        <p:spPr>
          <a:xfrm>
            <a:off x="7693025" y="3946525"/>
            <a:ext cx="4194175" cy="2551430"/>
          </a:xfrm>
          <a:prstGeom prst="rect">
            <a:avLst/>
          </a:prstGeom>
          <a:noFill/>
          <a:ln/>
        </p:spPr>
        <p:txBody>
          <a:bodyPr wrap="square" lIns="45720" tIns="0" rIns="0" bIns="45720" rtlCol="0" anchor="ctr"/>
          <a:lstStyle/>
          <a:p>
            <a:pPr>
              <a:lnSpc>
                <a:spcPct val="100000"/>
              </a:lnSpc>
            </a:pPr>
            <a:endParaRPr lang="en-US" sz="1600" dirty="0"/>
          </a:p>
        </p:txBody>
      </p:sp>
      <p:sp>
        <p:nvSpPr>
          <p:cNvPr id="6" name="Shape 4"/>
          <p:cNvSpPr/>
          <p:nvPr/>
        </p:nvSpPr>
        <p:spPr>
          <a:xfrm>
            <a:off x="3427730" y="3946525"/>
            <a:ext cx="4137025" cy="2551430"/>
          </a:xfrm>
          <a:prstGeom prst="roundRect">
            <a:avLst>
              <a:gd name="adj" fmla="val 8081"/>
            </a:avLst>
          </a:prstGeom>
          <a:gradFill flip="none" rotWithShape="0">
            <a:gsLst>
              <a:gs pos="0">
                <a:srgbClr val="94B9FF">
                  <a:alpha val="53000"/>
                </a:srgbClr>
              </a:gs>
              <a:gs pos="8000">
                <a:srgbClr val="94B9FF">
                  <a:alpha val="53000"/>
                </a:srgbClr>
              </a:gs>
              <a:gs pos="37000">
                <a:srgbClr val="94B9FF">
                  <a:alpha val="5000"/>
                </a:srgbClr>
              </a:gs>
              <a:gs pos="65000">
                <a:srgbClr val="94B9FF">
                  <a:alpha val="13000"/>
                </a:srgbClr>
              </a:gs>
              <a:gs pos="98000">
                <a:srgbClr val="94B9FF">
                  <a:alpha val="54000"/>
                </a:srgbClr>
              </a:gs>
              <a:gs pos="100000">
                <a:srgbClr val="94B9FF">
                  <a:alpha val="54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7" name="Text 5"/>
          <p:cNvSpPr/>
          <p:nvPr/>
        </p:nvSpPr>
        <p:spPr>
          <a:xfrm>
            <a:off x="3427730" y="3946525"/>
            <a:ext cx="4137025" cy="2551430"/>
          </a:xfrm>
          <a:prstGeom prst="rect">
            <a:avLst/>
          </a:prstGeom>
          <a:noFill/>
          <a:ln/>
        </p:spPr>
        <p:txBody>
          <a:bodyPr wrap="square" lIns="45720" tIns="0" rIns="0" bIns="45720" rtlCol="0" anchor="ctr"/>
          <a:lstStyle/>
          <a:p>
            <a:pPr>
              <a:lnSpc>
                <a:spcPct val="100000"/>
              </a:lnSpc>
            </a:pPr>
            <a:endParaRPr lang="en-US" sz="1600" dirty="0"/>
          </a:p>
        </p:txBody>
      </p:sp>
      <p:sp>
        <p:nvSpPr>
          <p:cNvPr id="8" name="Shape 6"/>
          <p:cNvSpPr/>
          <p:nvPr/>
        </p:nvSpPr>
        <p:spPr>
          <a:xfrm>
            <a:off x="3427730" y="3946525"/>
            <a:ext cx="4137025" cy="2551430"/>
          </a:xfrm>
          <a:prstGeom prst="roundRect">
            <a:avLst>
              <a:gd name="adj" fmla="val 8081"/>
            </a:avLst>
          </a:prstGeom>
          <a:solidFill>
            <a:srgbClr val="FFFFFF">
              <a:alpha val="20000"/>
            </a:srgbClr>
          </a:solidFill>
          <a:ln w="3175">
            <a:solidFill>
              <a:srgbClr val="376FFF">
                <a:alpha val="20000"/>
              </a:srgbClr>
            </a:solidFill>
            <a:prstDash val="solid"/>
          </a:ln>
        </p:spPr>
      </p:sp>
      <p:sp>
        <p:nvSpPr>
          <p:cNvPr id="9" name="Text 7"/>
          <p:cNvSpPr/>
          <p:nvPr/>
        </p:nvSpPr>
        <p:spPr>
          <a:xfrm>
            <a:off x="3427730" y="3946525"/>
            <a:ext cx="4137025" cy="2551430"/>
          </a:xfrm>
          <a:prstGeom prst="rect">
            <a:avLst/>
          </a:prstGeom>
          <a:noFill/>
          <a:ln/>
        </p:spPr>
        <p:txBody>
          <a:bodyPr wrap="square" lIns="45720" tIns="0" rIns="0" bIns="45720" rtlCol="0" anchor="ctr"/>
          <a:lstStyle/>
          <a:p>
            <a:pPr>
              <a:lnSpc>
                <a:spcPct val="100000"/>
              </a:lnSpc>
            </a:pPr>
            <a:endParaRPr lang="en-US" sz="1600" dirty="0"/>
          </a:p>
        </p:txBody>
      </p:sp>
      <p:sp>
        <p:nvSpPr>
          <p:cNvPr id="10" name="Shape 8"/>
          <p:cNvSpPr/>
          <p:nvPr/>
        </p:nvSpPr>
        <p:spPr>
          <a:xfrm>
            <a:off x="7693025" y="1277620"/>
            <a:ext cx="4194175" cy="2551430"/>
          </a:xfrm>
          <a:prstGeom prst="roundRect">
            <a:avLst>
              <a:gd name="adj" fmla="val 8081"/>
            </a:avLst>
          </a:prstGeom>
          <a:gradFill flip="none" rotWithShape="0">
            <a:gsLst>
              <a:gs pos="0">
                <a:srgbClr val="94B9FF">
                  <a:alpha val="53000"/>
                </a:srgbClr>
              </a:gs>
              <a:gs pos="8000">
                <a:srgbClr val="94B9FF">
                  <a:alpha val="53000"/>
                </a:srgbClr>
              </a:gs>
              <a:gs pos="37000">
                <a:srgbClr val="94B9FF">
                  <a:alpha val="5000"/>
                </a:srgbClr>
              </a:gs>
              <a:gs pos="65000">
                <a:srgbClr val="94B9FF">
                  <a:alpha val="13000"/>
                </a:srgbClr>
              </a:gs>
              <a:gs pos="98000">
                <a:srgbClr val="94B9FF">
                  <a:alpha val="54000"/>
                </a:srgbClr>
              </a:gs>
              <a:gs pos="100000">
                <a:srgbClr val="94B9FF">
                  <a:alpha val="54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11" name="Text 9"/>
          <p:cNvSpPr/>
          <p:nvPr/>
        </p:nvSpPr>
        <p:spPr>
          <a:xfrm>
            <a:off x="7693025" y="1277620"/>
            <a:ext cx="4194175" cy="2551430"/>
          </a:xfrm>
          <a:prstGeom prst="rect">
            <a:avLst/>
          </a:prstGeom>
          <a:noFill/>
          <a:ln/>
        </p:spPr>
        <p:txBody>
          <a:bodyPr wrap="square" lIns="45720" tIns="0" rIns="0" bIns="45720" rtlCol="0" anchor="ctr"/>
          <a:lstStyle/>
          <a:p>
            <a:pPr>
              <a:lnSpc>
                <a:spcPct val="100000"/>
              </a:lnSpc>
            </a:pPr>
            <a:endParaRPr lang="en-US" sz="1600" dirty="0"/>
          </a:p>
        </p:txBody>
      </p:sp>
      <p:sp>
        <p:nvSpPr>
          <p:cNvPr id="12" name="Shape 10"/>
          <p:cNvSpPr/>
          <p:nvPr/>
        </p:nvSpPr>
        <p:spPr>
          <a:xfrm>
            <a:off x="7693025" y="1277620"/>
            <a:ext cx="4194175" cy="2551430"/>
          </a:xfrm>
          <a:prstGeom prst="roundRect">
            <a:avLst>
              <a:gd name="adj" fmla="val 8081"/>
            </a:avLst>
          </a:prstGeom>
          <a:solidFill>
            <a:srgbClr val="FFFFFF">
              <a:alpha val="20000"/>
            </a:srgbClr>
          </a:solidFill>
          <a:ln w="3175">
            <a:solidFill>
              <a:srgbClr val="376FFF">
                <a:alpha val="20000"/>
              </a:srgbClr>
            </a:solidFill>
            <a:prstDash val="solid"/>
          </a:ln>
        </p:spPr>
      </p:sp>
      <p:sp>
        <p:nvSpPr>
          <p:cNvPr id="13" name="Text 11"/>
          <p:cNvSpPr/>
          <p:nvPr/>
        </p:nvSpPr>
        <p:spPr>
          <a:xfrm>
            <a:off x="7693025" y="1277620"/>
            <a:ext cx="4194175" cy="2551430"/>
          </a:xfrm>
          <a:prstGeom prst="rect">
            <a:avLst/>
          </a:prstGeom>
          <a:noFill/>
          <a:ln/>
        </p:spPr>
        <p:txBody>
          <a:bodyPr wrap="square" lIns="45720" tIns="0" rIns="0" bIns="45720" rtlCol="0" anchor="ctr"/>
          <a:lstStyle/>
          <a:p>
            <a:pPr>
              <a:lnSpc>
                <a:spcPct val="100000"/>
              </a:lnSpc>
            </a:pPr>
            <a:endParaRPr lang="en-US" sz="1600" dirty="0"/>
          </a:p>
        </p:txBody>
      </p:sp>
      <p:sp>
        <p:nvSpPr>
          <p:cNvPr id="14" name="Text 12"/>
          <p:cNvSpPr/>
          <p:nvPr/>
        </p:nvSpPr>
        <p:spPr>
          <a:xfrm>
            <a:off x="728345" y="381635"/>
            <a:ext cx="823912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386CBA"/>
                </a:solidFill>
                <a:latin typeface="MiSans" pitchFamily="34" charset="0"/>
                <a:ea typeface="MiSans" pitchFamily="34" charset="-122"/>
                <a:cs typeface="MiSans" pitchFamily="34" charset="-120"/>
              </a:rPr>
              <a:t>Variables Types &amp; I/O Tricks</a:t>
            </a:r>
            <a:endParaRPr lang="en-US" sz="1600" dirty="0"/>
          </a:p>
        </p:txBody>
      </p:sp>
      <p:sp>
        <p:nvSpPr>
          <p:cNvPr id="15" name="Shape 13"/>
          <p:cNvSpPr/>
          <p:nvPr/>
        </p:nvSpPr>
        <p:spPr>
          <a:xfrm>
            <a:off x="3427730" y="1277620"/>
            <a:ext cx="4137025" cy="2551430"/>
          </a:xfrm>
          <a:prstGeom prst="roundRect">
            <a:avLst>
              <a:gd name="adj" fmla="val 8081"/>
            </a:avLst>
          </a:prstGeom>
          <a:gradFill flip="none" rotWithShape="0">
            <a:gsLst>
              <a:gs pos="0">
                <a:srgbClr val="94B9FF">
                  <a:alpha val="53000"/>
                </a:srgbClr>
              </a:gs>
              <a:gs pos="8000">
                <a:srgbClr val="94B9FF">
                  <a:alpha val="53000"/>
                </a:srgbClr>
              </a:gs>
              <a:gs pos="37000">
                <a:srgbClr val="94B9FF">
                  <a:alpha val="5000"/>
                </a:srgbClr>
              </a:gs>
              <a:gs pos="65000">
                <a:srgbClr val="94B9FF">
                  <a:alpha val="13000"/>
                </a:srgbClr>
              </a:gs>
              <a:gs pos="98000">
                <a:srgbClr val="94B9FF">
                  <a:alpha val="54000"/>
                </a:srgbClr>
              </a:gs>
              <a:gs pos="100000">
                <a:srgbClr val="94B9FF">
                  <a:alpha val="54000"/>
                </a:srgbClr>
              </a:gs>
            </a:gsLst>
            <a:lin ang="17460000" scaled="1"/>
          </a:gradFill>
          <a:ln w="3175">
            <a:solidFill>
              <a:srgbClr val="376FFF">
                <a:alpha val="20000"/>
              </a:srgbClr>
            </a:solidFill>
            <a:prstDash val="solid"/>
          </a:ln>
          <a:effectLst>
            <a:outerShdw blurRad="508000" dist="50800" dir="2700000" algn="bl" rotWithShape="0">
              <a:srgbClr val="376FFF">
                <a:alpha val="20000"/>
              </a:srgbClr>
            </a:outerShdw>
          </a:effectLst>
        </p:spPr>
      </p:sp>
      <p:sp>
        <p:nvSpPr>
          <p:cNvPr id="16" name="Text 14"/>
          <p:cNvSpPr/>
          <p:nvPr/>
        </p:nvSpPr>
        <p:spPr>
          <a:xfrm>
            <a:off x="3427730" y="1277620"/>
            <a:ext cx="4137025" cy="2551430"/>
          </a:xfrm>
          <a:prstGeom prst="rect">
            <a:avLst/>
          </a:prstGeom>
          <a:noFill/>
          <a:ln/>
        </p:spPr>
        <p:txBody>
          <a:bodyPr wrap="square" lIns="45720" tIns="0" rIns="0" bIns="45720" rtlCol="0" anchor="ctr"/>
          <a:lstStyle/>
          <a:p>
            <a:pPr>
              <a:lnSpc>
                <a:spcPct val="100000"/>
              </a:lnSpc>
            </a:pPr>
            <a:endParaRPr lang="en-US" sz="1600" dirty="0"/>
          </a:p>
        </p:txBody>
      </p:sp>
      <p:sp>
        <p:nvSpPr>
          <p:cNvPr id="17" name="Shape 15"/>
          <p:cNvSpPr/>
          <p:nvPr/>
        </p:nvSpPr>
        <p:spPr>
          <a:xfrm>
            <a:off x="3427730" y="1277620"/>
            <a:ext cx="4137025" cy="2551430"/>
          </a:xfrm>
          <a:prstGeom prst="roundRect">
            <a:avLst>
              <a:gd name="adj" fmla="val 8081"/>
            </a:avLst>
          </a:prstGeom>
          <a:solidFill>
            <a:srgbClr val="FFFFFF">
              <a:alpha val="20000"/>
            </a:srgbClr>
          </a:solidFill>
          <a:ln w="3175">
            <a:solidFill>
              <a:srgbClr val="376FFF">
                <a:alpha val="20000"/>
              </a:srgbClr>
            </a:solidFill>
            <a:prstDash val="solid"/>
          </a:ln>
        </p:spPr>
      </p:sp>
      <p:sp>
        <p:nvSpPr>
          <p:cNvPr id="18" name="Text 16"/>
          <p:cNvSpPr/>
          <p:nvPr/>
        </p:nvSpPr>
        <p:spPr>
          <a:xfrm>
            <a:off x="3427730" y="1277620"/>
            <a:ext cx="4137025" cy="2551430"/>
          </a:xfrm>
          <a:prstGeom prst="rect">
            <a:avLst/>
          </a:prstGeom>
          <a:noFill/>
          <a:ln/>
        </p:spPr>
        <p:txBody>
          <a:bodyPr wrap="square" lIns="45720" tIns="0" rIns="0" bIns="45720" rtlCol="0" anchor="ctr"/>
          <a:lstStyle/>
          <a:p>
            <a:pPr>
              <a:lnSpc>
                <a:spcPct val="100000"/>
              </a:lnSpc>
            </a:pPr>
            <a:endParaRPr lang="en-US" sz="1600" dirty="0"/>
          </a:p>
        </p:txBody>
      </p:sp>
      <p:sp>
        <p:nvSpPr>
          <p:cNvPr id="19" name="Shape 17"/>
          <p:cNvSpPr/>
          <p:nvPr/>
        </p:nvSpPr>
        <p:spPr>
          <a:xfrm>
            <a:off x="509270" y="272415"/>
            <a:ext cx="134620" cy="134620"/>
          </a:xfrm>
          <a:prstGeom prst="ellipse">
            <a:avLst/>
          </a:prstGeom>
          <a:gradFill flip="none" rotWithShape="1">
            <a:gsLst>
              <a:gs pos="0">
                <a:srgbClr val="4874CB">
                  <a:alpha val="61000"/>
                </a:srgbClr>
              </a:gs>
              <a:gs pos="20000">
                <a:srgbClr val="4874CB">
                  <a:alpha val="61000"/>
                </a:srgbClr>
              </a:gs>
              <a:gs pos="43000">
                <a:srgbClr val="4874CB">
                  <a:alpha val="66000"/>
                </a:srgbClr>
              </a:gs>
              <a:gs pos="63000">
                <a:srgbClr val="4874CB">
                  <a:alpha val="47000"/>
                </a:srgbClr>
              </a:gs>
              <a:gs pos="100000">
                <a:srgbClr val="FFFFFF">
                  <a:alpha val="48000"/>
                </a:srgbClr>
              </a:gs>
            </a:gsLst>
            <a:lin ang="0" scaled="1"/>
          </a:gradFill>
          <a:ln/>
        </p:spPr>
      </p:sp>
      <p:sp>
        <p:nvSpPr>
          <p:cNvPr id="20" name="Text 18"/>
          <p:cNvSpPr/>
          <p:nvPr/>
        </p:nvSpPr>
        <p:spPr>
          <a:xfrm>
            <a:off x="509270" y="2724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39470" y="272415"/>
            <a:ext cx="134620" cy="134620"/>
          </a:xfrm>
          <a:prstGeom prst="ellipse">
            <a:avLst/>
          </a:prstGeom>
          <a:solidFill>
            <a:srgbClr val="000000">
              <a:alpha val="0"/>
            </a:srgbClr>
          </a:solidFill>
          <a:ln w="19050">
            <a:gradFill flip="none" rotWithShape="1">
              <a:gsLst>
                <a:gs pos="0">
                  <a:srgbClr val="4874CB">
                    <a:alpha val="91000"/>
                  </a:srgbClr>
                </a:gs>
                <a:gs pos="100000">
                  <a:srgbClr val="4874CB">
                    <a:alpha val="29000"/>
                  </a:srgbClr>
                </a:gs>
              </a:gsLst>
              <a:lin ang="2700000" scaled="1"/>
            </a:gradFill>
            <a:prstDash val="solid"/>
          </a:ln>
        </p:spPr>
      </p:sp>
      <p:sp>
        <p:nvSpPr>
          <p:cNvPr id="22" name="Text 20"/>
          <p:cNvSpPr/>
          <p:nvPr/>
        </p:nvSpPr>
        <p:spPr>
          <a:xfrm>
            <a:off x="839470" y="2724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674370" y="272415"/>
            <a:ext cx="134620" cy="134620"/>
          </a:xfrm>
          <a:prstGeom prst="ellipse">
            <a:avLst/>
          </a:prstGeom>
          <a:gradFill flip="none" rotWithShape="1">
            <a:gsLst>
              <a:gs pos="0">
                <a:srgbClr val="4874CB">
                  <a:alpha val="66000"/>
                </a:srgbClr>
              </a:gs>
              <a:gs pos="20000">
                <a:srgbClr val="4874CB">
                  <a:alpha val="66000"/>
                </a:srgbClr>
              </a:gs>
              <a:gs pos="43000">
                <a:srgbClr val="4874CB">
                  <a:alpha val="59000"/>
                </a:srgbClr>
              </a:gs>
              <a:gs pos="63000">
                <a:srgbClr val="4874CB">
                  <a:alpha val="47000"/>
                </a:srgbClr>
              </a:gs>
              <a:gs pos="100000">
                <a:srgbClr val="FFFFFF">
                  <a:alpha val="48000"/>
                </a:srgbClr>
              </a:gs>
            </a:gsLst>
            <a:lin ang="0" scaled="1"/>
          </a:gradFill>
          <a:ln/>
        </p:spPr>
      </p:sp>
      <p:sp>
        <p:nvSpPr>
          <p:cNvPr id="24" name="Text 22"/>
          <p:cNvSpPr/>
          <p:nvPr/>
        </p:nvSpPr>
        <p:spPr>
          <a:xfrm>
            <a:off x="674370" y="272415"/>
            <a:ext cx="134620" cy="134620"/>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19:57:38-d2nf5ch8bjvh7rlivsg0.png"/>
          <p:cNvPicPr>
            <a:picLocks noChangeAspect="1"/>
          </p:cNvPicPr>
          <p:nvPr/>
        </p:nvPicPr>
        <p:blipFill>
          <a:blip r:embed="rId3">
            <a:alphaModFix amt="65000"/>
          </a:blip>
          <a:srcRect b="5967"/>
          <a:stretch/>
        </p:blipFill>
        <p:spPr>
          <a:xfrm>
            <a:off x="11108055" y="-1074420"/>
            <a:ext cx="1816100" cy="1791335"/>
          </a:xfrm>
          <a:prstGeom prst="rect">
            <a:avLst/>
          </a:prstGeom>
        </p:spPr>
      </p:pic>
      <p:pic>
        <p:nvPicPr>
          <p:cNvPr id="26" name="Image 1" descr="https://kimi-img.moonshot.cn/pub/slides/slides_tmpl/image/25-08-27-19:57:38-d2nf5ch8bjvh7rlivshg.png"/>
          <p:cNvPicPr>
            <a:picLocks noChangeAspect="1"/>
          </p:cNvPicPr>
          <p:nvPr/>
        </p:nvPicPr>
        <p:blipFill>
          <a:blip r:embed="rId4"/>
          <a:stretch>
            <a:fillRect/>
          </a:stretch>
        </p:blipFill>
        <p:spPr>
          <a:xfrm>
            <a:off x="-1348955" y="3181488"/>
            <a:ext cx="4546600" cy="4546600"/>
          </a:xfrm>
          <a:prstGeom prst="rect">
            <a:avLst/>
          </a:prstGeom>
        </p:spPr>
      </p:pic>
      <p:sp>
        <p:nvSpPr>
          <p:cNvPr id="27" name="Shape 23"/>
          <p:cNvSpPr/>
          <p:nvPr/>
        </p:nvSpPr>
        <p:spPr>
          <a:xfrm>
            <a:off x="1253490" y="2500630"/>
            <a:ext cx="1084580" cy="1109980"/>
          </a:xfrm>
          <a:prstGeom prst="ellipse">
            <a:avLst/>
          </a:prstGeom>
          <a:gradFill flip="none" rotWithShape="1">
            <a:gsLst>
              <a:gs pos="0">
                <a:srgbClr val="D1DCF2">
                  <a:alpha val="44000"/>
                </a:srgbClr>
              </a:gs>
              <a:gs pos="2000">
                <a:srgbClr val="D1DCF2">
                  <a:alpha val="44000"/>
                </a:srgbClr>
              </a:gs>
              <a:gs pos="55000">
                <a:srgbClr val="678DD3">
                  <a:alpha val="42000"/>
                </a:srgbClr>
              </a:gs>
              <a:gs pos="100000">
                <a:srgbClr val="678DD3">
                  <a:alpha val="72000"/>
                </a:srgbClr>
              </a:gs>
            </a:gsLst>
            <a:path path="circle">
              <a:fillToRect r="100000" b="100000"/>
            </a:path>
            <a:tileRect l="-100000" t="-100000"/>
          </a:gradFill>
          <a:ln/>
        </p:spPr>
      </p:sp>
      <p:sp>
        <p:nvSpPr>
          <p:cNvPr id="28" name="Text 24"/>
          <p:cNvSpPr/>
          <p:nvPr/>
        </p:nvSpPr>
        <p:spPr>
          <a:xfrm>
            <a:off x="1253490" y="2500630"/>
            <a:ext cx="1084580" cy="11099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5"/>
          <p:cNvSpPr/>
          <p:nvPr/>
        </p:nvSpPr>
        <p:spPr>
          <a:xfrm rot="5400000">
            <a:off x="-3215640" y="893445"/>
            <a:ext cx="6776085" cy="504190"/>
          </a:xfrm>
          <a:prstGeom prst="roundRect">
            <a:avLst>
              <a:gd name="adj" fmla="val 50000"/>
            </a:avLst>
          </a:prstGeom>
          <a:gradFill flip="none" rotWithShape="1">
            <a:gsLst>
              <a:gs pos="0">
                <a:srgbClr val="D1DCF2">
                  <a:alpha val="0"/>
                </a:srgbClr>
              </a:gs>
              <a:gs pos="22000">
                <a:srgbClr val="6389D3">
                  <a:alpha val="0"/>
                </a:srgbClr>
              </a:gs>
              <a:gs pos="69000">
                <a:srgbClr val="6389D3">
                  <a:alpha val="27000"/>
                </a:srgbClr>
              </a:gs>
              <a:gs pos="95000">
                <a:srgbClr val="6389D3">
                  <a:alpha val="55000"/>
                </a:srgbClr>
              </a:gs>
              <a:gs pos="100000">
                <a:srgbClr val="6389D3">
                  <a:alpha val="55000"/>
                </a:srgbClr>
              </a:gs>
            </a:gsLst>
            <a:lin ang="0" scaled="1"/>
          </a:gradFill>
          <a:ln/>
        </p:spPr>
      </p:sp>
      <p:sp>
        <p:nvSpPr>
          <p:cNvPr id="30" name="Text 26"/>
          <p:cNvSpPr/>
          <p:nvPr/>
        </p:nvSpPr>
        <p:spPr>
          <a:xfrm rot="5400000">
            <a:off x="-3215640" y="893445"/>
            <a:ext cx="6776085" cy="50419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rot="5400000">
            <a:off x="-1406525" y="806450"/>
            <a:ext cx="4563745" cy="294005"/>
          </a:xfrm>
          <a:prstGeom prst="roundRect">
            <a:avLst>
              <a:gd name="adj" fmla="val 50000"/>
            </a:avLst>
          </a:prstGeom>
          <a:gradFill flip="none" rotWithShape="1">
            <a:gsLst>
              <a:gs pos="0">
                <a:srgbClr val="D1DCF2">
                  <a:alpha val="0"/>
                </a:srgbClr>
              </a:gs>
              <a:gs pos="22000">
                <a:srgbClr val="6389D3">
                  <a:alpha val="0"/>
                </a:srgbClr>
              </a:gs>
              <a:gs pos="69000">
                <a:srgbClr val="6389D3">
                  <a:alpha val="3000"/>
                </a:srgbClr>
              </a:gs>
              <a:gs pos="95000">
                <a:srgbClr val="6389D3">
                  <a:alpha val="43000"/>
                </a:srgbClr>
              </a:gs>
              <a:gs pos="100000">
                <a:srgbClr val="6389D3">
                  <a:alpha val="43000"/>
                </a:srgbClr>
              </a:gs>
            </a:gsLst>
            <a:lin ang="0" scaled="1"/>
          </a:gradFill>
          <a:ln/>
        </p:spPr>
      </p:sp>
      <p:sp>
        <p:nvSpPr>
          <p:cNvPr id="32" name="Text 28"/>
          <p:cNvSpPr/>
          <p:nvPr/>
        </p:nvSpPr>
        <p:spPr>
          <a:xfrm rot="5400000">
            <a:off x="-1406525" y="806450"/>
            <a:ext cx="4563745" cy="29400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29"/>
          <p:cNvSpPr/>
          <p:nvPr/>
        </p:nvSpPr>
        <p:spPr>
          <a:xfrm>
            <a:off x="3567682" y="1407214"/>
            <a:ext cx="413901" cy="406116"/>
          </a:xfrm>
          <a:prstGeom prst="ellipse">
            <a:avLst/>
          </a:prstGeom>
          <a:gradFill flip="none" rotWithShape="1">
            <a:gsLst>
              <a:gs pos="0">
                <a:srgbClr val="5A7DD4">
                  <a:alpha val="47000"/>
                </a:srgbClr>
              </a:gs>
              <a:gs pos="100000">
                <a:srgbClr val="4E80CA">
                  <a:alpha val="92000"/>
                </a:srgbClr>
              </a:gs>
            </a:gsLst>
            <a:lin ang="3240000" scaled="1"/>
          </a:gradFill>
          <a:ln/>
          <a:effectLst>
            <a:outerShdw blurRad="254000" dist="76200" dir="2700000" algn="bl" rotWithShape="0">
              <a:srgbClr val="376FFF">
                <a:alpha val="25098"/>
              </a:srgbClr>
            </a:outerShdw>
          </a:effectLst>
        </p:spPr>
      </p:sp>
      <p:sp>
        <p:nvSpPr>
          <p:cNvPr id="34" name="Text 30"/>
          <p:cNvSpPr/>
          <p:nvPr/>
        </p:nvSpPr>
        <p:spPr>
          <a:xfrm>
            <a:off x="3567682" y="1407214"/>
            <a:ext cx="413901" cy="406116"/>
          </a:xfrm>
          <a:prstGeom prst="rect">
            <a:avLst/>
          </a:prstGeom>
          <a:noFill/>
          <a:ln/>
        </p:spPr>
        <p:txBody>
          <a:bodyPr wrap="square" lIns="0" tIns="0" rIns="0" bIns="0" rtlCol="0" anchor="ctr"/>
          <a:lstStyle/>
          <a:p>
            <a:pPr algn="ctr">
              <a:lnSpc>
                <a:spcPct val="100000"/>
              </a:lnSpc>
            </a:pPr>
            <a:r>
              <a:rPr lang="en-US" sz="1400" b="1" dirty="0">
                <a:solidFill>
                  <a:srgbClr val="FFFFFF"/>
                </a:solidFill>
                <a:latin typeface="Arial" pitchFamily="34" charset="0"/>
                <a:ea typeface="Arial" pitchFamily="34" charset="-122"/>
                <a:cs typeface="Arial" pitchFamily="34" charset="-120"/>
              </a:rPr>
              <a:t>01</a:t>
            </a:r>
            <a:endParaRPr lang="en-US" sz="1600" dirty="0"/>
          </a:p>
        </p:txBody>
      </p:sp>
      <p:sp>
        <p:nvSpPr>
          <p:cNvPr id="35" name="Text 31"/>
          <p:cNvSpPr/>
          <p:nvPr/>
        </p:nvSpPr>
        <p:spPr>
          <a:xfrm>
            <a:off x="4132454" y="1323845"/>
            <a:ext cx="3346941" cy="572029"/>
          </a:xfrm>
          <a:prstGeom prst="rect">
            <a:avLst/>
          </a:prstGeom>
          <a:noFill/>
          <a:ln/>
        </p:spPr>
        <p:txBody>
          <a:bodyPr wrap="square" lIns="0" tIns="0" rIns="0" bIns="0" rtlCol="0" anchor="ctr"/>
          <a:lstStyle/>
          <a:p>
            <a:pPr>
              <a:lnSpc>
                <a:spcPct val="100000"/>
              </a:lnSpc>
            </a:pPr>
            <a:r>
              <a:rPr lang="en-US" sz="1500" b="1" dirty="0">
                <a:solidFill>
                  <a:srgbClr val="4874CB"/>
                </a:solidFill>
                <a:latin typeface="MiSans" pitchFamily="34" charset="0"/>
                <a:ea typeface="MiSans" pitchFamily="34" charset="-122"/>
                <a:cs typeface="MiSans" pitchFamily="34" charset="-120"/>
              </a:rPr>
              <a:t>Dynamic Typing</a:t>
            </a:r>
            <a:endParaRPr lang="en-US" sz="1600" dirty="0"/>
          </a:p>
        </p:txBody>
      </p:sp>
      <p:sp>
        <p:nvSpPr>
          <p:cNvPr id="36" name="Text 32"/>
          <p:cNvSpPr/>
          <p:nvPr/>
        </p:nvSpPr>
        <p:spPr>
          <a:xfrm>
            <a:off x="3653043" y="1918160"/>
            <a:ext cx="3762827" cy="1692149"/>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Python uses dynamic typing, allowing variables to hold different types of data without explicit type declarations. This flexibility makes coding faster and more intuitive.</a:t>
            </a:r>
            <a:endParaRPr lang="en-US" sz="1600" dirty="0"/>
          </a:p>
        </p:txBody>
      </p:sp>
      <p:sp>
        <p:nvSpPr>
          <p:cNvPr id="37" name="Shape 33"/>
          <p:cNvSpPr/>
          <p:nvPr/>
        </p:nvSpPr>
        <p:spPr>
          <a:xfrm>
            <a:off x="7808927" y="1407214"/>
            <a:ext cx="413901" cy="406116"/>
          </a:xfrm>
          <a:prstGeom prst="ellipse">
            <a:avLst/>
          </a:prstGeom>
          <a:gradFill flip="none" rotWithShape="1">
            <a:gsLst>
              <a:gs pos="0">
                <a:srgbClr val="5A7DD4">
                  <a:alpha val="47000"/>
                </a:srgbClr>
              </a:gs>
              <a:gs pos="100000">
                <a:srgbClr val="4E80CA">
                  <a:alpha val="92000"/>
                </a:srgbClr>
              </a:gs>
            </a:gsLst>
            <a:lin ang="3240000" scaled="1"/>
          </a:gradFill>
          <a:ln/>
          <a:effectLst>
            <a:outerShdw blurRad="254000" dist="76200" dir="2700000" algn="bl" rotWithShape="0">
              <a:srgbClr val="376FFF">
                <a:alpha val="25098"/>
              </a:srgbClr>
            </a:outerShdw>
          </a:effectLst>
        </p:spPr>
      </p:sp>
      <p:sp>
        <p:nvSpPr>
          <p:cNvPr id="38" name="Text 34"/>
          <p:cNvSpPr/>
          <p:nvPr/>
        </p:nvSpPr>
        <p:spPr>
          <a:xfrm>
            <a:off x="7808927" y="1407214"/>
            <a:ext cx="413901" cy="406116"/>
          </a:xfrm>
          <a:prstGeom prst="rect">
            <a:avLst/>
          </a:prstGeom>
          <a:noFill/>
          <a:ln/>
        </p:spPr>
        <p:txBody>
          <a:bodyPr wrap="square" lIns="0" tIns="0" rIns="0" bIns="0" rtlCol="0" anchor="ctr"/>
          <a:lstStyle/>
          <a:p>
            <a:pPr algn="ctr">
              <a:lnSpc>
                <a:spcPct val="100000"/>
              </a:lnSpc>
            </a:pPr>
            <a:r>
              <a:rPr lang="en-US" sz="1400" b="1" dirty="0">
                <a:solidFill>
                  <a:srgbClr val="FFFFFF"/>
                </a:solidFill>
                <a:latin typeface="Arial" pitchFamily="34" charset="0"/>
                <a:ea typeface="Arial" pitchFamily="34" charset="-122"/>
                <a:cs typeface="Arial" pitchFamily="34" charset="-120"/>
              </a:rPr>
              <a:t>02</a:t>
            </a:r>
            <a:endParaRPr lang="en-US" sz="1600" dirty="0"/>
          </a:p>
        </p:txBody>
      </p:sp>
      <p:sp>
        <p:nvSpPr>
          <p:cNvPr id="39" name="Text 35"/>
          <p:cNvSpPr/>
          <p:nvPr/>
        </p:nvSpPr>
        <p:spPr>
          <a:xfrm>
            <a:off x="8373698" y="1323845"/>
            <a:ext cx="3346941" cy="572029"/>
          </a:xfrm>
          <a:prstGeom prst="rect">
            <a:avLst/>
          </a:prstGeom>
          <a:noFill/>
          <a:ln/>
        </p:spPr>
        <p:txBody>
          <a:bodyPr wrap="square" lIns="0" tIns="0" rIns="0" bIns="0" rtlCol="0" anchor="ctr"/>
          <a:lstStyle/>
          <a:p>
            <a:pPr>
              <a:lnSpc>
                <a:spcPct val="100000"/>
              </a:lnSpc>
            </a:pPr>
            <a:r>
              <a:rPr lang="en-US" sz="1500" b="1" dirty="0">
                <a:solidFill>
                  <a:srgbClr val="4874CB"/>
                </a:solidFill>
                <a:latin typeface="MiSans" pitchFamily="34" charset="0"/>
                <a:ea typeface="MiSans" pitchFamily="34" charset="-122"/>
                <a:cs typeface="MiSans" pitchFamily="34" charset="-120"/>
              </a:rPr>
              <a:t>Primitive Data Types</a:t>
            </a:r>
            <a:endParaRPr lang="en-US" sz="1600" dirty="0"/>
          </a:p>
        </p:txBody>
      </p:sp>
      <p:sp>
        <p:nvSpPr>
          <p:cNvPr id="40" name="Text 36"/>
          <p:cNvSpPr/>
          <p:nvPr/>
        </p:nvSpPr>
        <p:spPr>
          <a:xfrm>
            <a:off x="7894288" y="1918160"/>
            <a:ext cx="3762827" cy="1692149"/>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Understand the four basic types: int for integers, float for decimals, str for text, and bool for logical values. Each type has unique properties and methods.</a:t>
            </a:r>
            <a:endParaRPr lang="en-US" sz="1600" dirty="0"/>
          </a:p>
        </p:txBody>
      </p:sp>
      <p:sp>
        <p:nvSpPr>
          <p:cNvPr id="41" name="Shape 37"/>
          <p:cNvSpPr/>
          <p:nvPr/>
        </p:nvSpPr>
        <p:spPr>
          <a:xfrm>
            <a:off x="3567682" y="4127858"/>
            <a:ext cx="413901" cy="406116"/>
          </a:xfrm>
          <a:prstGeom prst="ellipse">
            <a:avLst/>
          </a:prstGeom>
          <a:gradFill flip="none" rotWithShape="1">
            <a:gsLst>
              <a:gs pos="0">
                <a:srgbClr val="5A7DD4">
                  <a:alpha val="47000"/>
                </a:srgbClr>
              </a:gs>
              <a:gs pos="100000">
                <a:srgbClr val="4E80CA">
                  <a:alpha val="92000"/>
                </a:srgbClr>
              </a:gs>
            </a:gsLst>
            <a:lin ang="3240000" scaled="1"/>
          </a:gradFill>
          <a:ln/>
          <a:effectLst>
            <a:outerShdw blurRad="254000" dist="76200" dir="2700000" algn="bl" rotWithShape="0">
              <a:srgbClr val="376FFF">
                <a:alpha val="25098"/>
              </a:srgbClr>
            </a:outerShdw>
          </a:effectLst>
        </p:spPr>
      </p:sp>
      <p:sp>
        <p:nvSpPr>
          <p:cNvPr id="42" name="Text 38"/>
          <p:cNvSpPr/>
          <p:nvPr/>
        </p:nvSpPr>
        <p:spPr>
          <a:xfrm>
            <a:off x="3567682" y="4127858"/>
            <a:ext cx="413901" cy="406116"/>
          </a:xfrm>
          <a:prstGeom prst="rect">
            <a:avLst/>
          </a:prstGeom>
          <a:noFill/>
          <a:ln/>
        </p:spPr>
        <p:txBody>
          <a:bodyPr wrap="square" lIns="0" tIns="0" rIns="0" bIns="0" rtlCol="0" anchor="ctr"/>
          <a:lstStyle/>
          <a:p>
            <a:pPr algn="ctr">
              <a:lnSpc>
                <a:spcPct val="100000"/>
              </a:lnSpc>
            </a:pPr>
            <a:r>
              <a:rPr lang="en-US" sz="1400" b="1" dirty="0">
                <a:solidFill>
                  <a:srgbClr val="FFFFFF"/>
                </a:solidFill>
                <a:latin typeface="Arial" pitchFamily="34" charset="0"/>
                <a:ea typeface="Arial" pitchFamily="34" charset="-122"/>
                <a:cs typeface="Arial" pitchFamily="34" charset="-120"/>
              </a:rPr>
              <a:t>03</a:t>
            </a:r>
            <a:endParaRPr lang="en-US" sz="1600" dirty="0"/>
          </a:p>
        </p:txBody>
      </p:sp>
      <p:sp>
        <p:nvSpPr>
          <p:cNvPr id="43" name="Text 39"/>
          <p:cNvSpPr/>
          <p:nvPr/>
        </p:nvSpPr>
        <p:spPr>
          <a:xfrm>
            <a:off x="4132454" y="4044489"/>
            <a:ext cx="3346941" cy="572029"/>
          </a:xfrm>
          <a:prstGeom prst="rect">
            <a:avLst/>
          </a:prstGeom>
          <a:noFill/>
          <a:ln/>
        </p:spPr>
        <p:txBody>
          <a:bodyPr wrap="square" lIns="0" tIns="0" rIns="0" bIns="0" rtlCol="0" anchor="ctr"/>
          <a:lstStyle/>
          <a:p>
            <a:pPr>
              <a:lnSpc>
                <a:spcPct val="100000"/>
              </a:lnSpc>
            </a:pPr>
            <a:r>
              <a:rPr lang="en-US" sz="1500" b="1" dirty="0">
                <a:solidFill>
                  <a:srgbClr val="4874CB"/>
                </a:solidFill>
                <a:latin typeface="MiSans" pitchFamily="34" charset="0"/>
                <a:ea typeface="MiSans" pitchFamily="34" charset="-122"/>
                <a:cs typeface="MiSans" pitchFamily="34" charset="-120"/>
              </a:rPr>
              <a:t>Input and Output</a:t>
            </a:r>
            <a:endParaRPr lang="en-US" sz="1600" dirty="0"/>
          </a:p>
        </p:txBody>
      </p:sp>
      <p:sp>
        <p:nvSpPr>
          <p:cNvPr id="44" name="Text 40"/>
          <p:cNvSpPr/>
          <p:nvPr/>
        </p:nvSpPr>
        <p:spPr>
          <a:xfrm>
            <a:off x="3653043" y="4638805"/>
            <a:ext cx="3762827" cy="1692149"/>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Learn to use the input() function to get user input and the print() function to display output. Practice converting input strings to other types using casting.</a:t>
            </a:r>
            <a:endParaRPr lang="en-US" sz="1600" dirty="0"/>
          </a:p>
        </p:txBody>
      </p:sp>
      <p:sp>
        <p:nvSpPr>
          <p:cNvPr id="45" name="Shape 41"/>
          <p:cNvSpPr/>
          <p:nvPr/>
        </p:nvSpPr>
        <p:spPr>
          <a:xfrm>
            <a:off x="7869473" y="4165003"/>
            <a:ext cx="413901" cy="406116"/>
          </a:xfrm>
          <a:prstGeom prst="ellipse">
            <a:avLst/>
          </a:prstGeom>
          <a:gradFill flip="none" rotWithShape="1">
            <a:gsLst>
              <a:gs pos="0">
                <a:srgbClr val="5A7DD4">
                  <a:alpha val="47000"/>
                </a:srgbClr>
              </a:gs>
              <a:gs pos="100000">
                <a:srgbClr val="4E80CA">
                  <a:alpha val="92000"/>
                </a:srgbClr>
              </a:gs>
            </a:gsLst>
            <a:lin ang="3240000" scaled="1"/>
          </a:gradFill>
          <a:ln/>
          <a:effectLst>
            <a:outerShdw blurRad="254000" dist="76200" dir="2700000" algn="bl" rotWithShape="0">
              <a:srgbClr val="376FFF">
                <a:alpha val="25098"/>
              </a:srgbClr>
            </a:outerShdw>
          </a:effectLst>
        </p:spPr>
      </p:sp>
      <p:sp>
        <p:nvSpPr>
          <p:cNvPr id="46" name="Text 42"/>
          <p:cNvSpPr/>
          <p:nvPr/>
        </p:nvSpPr>
        <p:spPr>
          <a:xfrm>
            <a:off x="7869473" y="4165003"/>
            <a:ext cx="413901" cy="406116"/>
          </a:xfrm>
          <a:prstGeom prst="rect">
            <a:avLst/>
          </a:prstGeom>
          <a:noFill/>
          <a:ln/>
        </p:spPr>
        <p:txBody>
          <a:bodyPr wrap="square" lIns="0" tIns="0" rIns="0" bIns="0" rtlCol="0" anchor="ctr"/>
          <a:lstStyle/>
          <a:p>
            <a:pPr algn="ctr">
              <a:lnSpc>
                <a:spcPct val="100000"/>
              </a:lnSpc>
            </a:pPr>
            <a:r>
              <a:rPr lang="en-US" sz="1400" b="1" dirty="0">
                <a:solidFill>
                  <a:srgbClr val="FFFFFF"/>
                </a:solidFill>
                <a:latin typeface="Arial" pitchFamily="34" charset="0"/>
                <a:ea typeface="Arial" pitchFamily="34" charset="-122"/>
                <a:cs typeface="Arial" pitchFamily="34" charset="-120"/>
              </a:rPr>
              <a:t>04</a:t>
            </a:r>
            <a:endParaRPr lang="en-US" sz="1600" dirty="0"/>
          </a:p>
        </p:txBody>
      </p:sp>
      <p:sp>
        <p:nvSpPr>
          <p:cNvPr id="47" name="Text 43"/>
          <p:cNvSpPr/>
          <p:nvPr/>
        </p:nvSpPr>
        <p:spPr>
          <a:xfrm>
            <a:off x="8437222" y="4089063"/>
            <a:ext cx="3346941" cy="572029"/>
          </a:xfrm>
          <a:prstGeom prst="rect">
            <a:avLst/>
          </a:prstGeom>
          <a:noFill/>
          <a:ln/>
        </p:spPr>
        <p:txBody>
          <a:bodyPr wrap="square" lIns="0" tIns="0" rIns="0" bIns="0" rtlCol="0" anchor="ctr"/>
          <a:lstStyle/>
          <a:p>
            <a:pPr>
              <a:lnSpc>
                <a:spcPct val="100000"/>
              </a:lnSpc>
            </a:pPr>
            <a:r>
              <a:rPr lang="en-US" sz="1500" b="1" dirty="0">
                <a:solidFill>
                  <a:srgbClr val="4874CB"/>
                </a:solidFill>
                <a:latin typeface="MiSans" pitchFamily="34" charset="0"/>
                <a:ea typeface="MiSans" pitchFamily="34" charset="-122"/>
                <a:cs typeface="MiSans" pitchFamily="34" charset="-120"/>
              </a:rPr>
              <a:t>Formatting Output</a:t>
            </a:r>
            <a:endParaRPr lang="en-US" sz="1600" dirty="0"/>
          </a:p>
        </p:txBody>
      </p:sp>
      <p:sp>
        <p:nvSpPr>
          <p:cNvPr id="48" name="Text 44"/>
          <p:cNvSpPr/>
          <p:nvPr/>
        </p:nvSpPr>
        <p:spPr>
          <a:xfrm>
            <a:off x="7954834" y="4675949"/>
            <a:ext cx="3762827" cy="1692149"/>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Explore string formatting techniques, including f-strings, to create readable and dynamic output. This skill is essential for presenting data clearly.</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0">
          <a:gsLst>
            <a:gs pos="0">
              <a:srgbClr val="94B9FF">
                <a:alpha val="53000"/>
              </a:srgbClr>
            </a:gs>
            <a:gs pos="9000">
              <a:srgbClr val="94B9FF">
                <a:alpha val="53000"/>
              </a:srgbClr>
            </a:gs>
            <a:gs pos="40000">
              <a:srgbClr val="94B9FF">
                <a:alpha val="31000"/>
              </a:srgbClr>
            </a:gs>
            <a:gs pos="61000">
              <a:srgbClr val="94B9FF">
                <a:alpha val="5000"/>
              </a:srgbClr>
            </a:gs>
            <a:gs pos="98000">
              <a:srgbClr val="94B9FF">
                <a:alpha val="50000"/>
              </a:srgbClr>
            </a:gs>
            <a:gs pos="100000">
              <a:srgbClr val="94B9FF">
                <a:alpha val="50000"/>
              </a:srgbClr>
            </a:gs>
          </a:gsLst>
          <a:lin ang="2700000" scaled="1"/>
        </a:gradFill>
        <a:effectLst/>
      </p:bgPr>
    </p:bg>
    <p:spTree>
      <p:nvGrpSpPr>
        <p:cNvPr id="1" name=""/>
        <p:cNvGrpSpPr/>
        <p:nvPr/>
      </p:nvGrpSpPr>
      <p:grpSpPr>
        <a:xfrm>
          <a:off x="0" y="0"/>
          <a:ext cx="0" cy="0"/>
          <a:chOff x="0" y="0"/>
          <a:chExt cx="0" cy="0"/>
        </a:xfrm>
      </p:grpSpPr>
      <p:sp>
        <p:nvSpPr>
          <p:cNvPr id="2"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If Elif Else &amp; Logic Gates</a:t>
            </a:r>
            <a:endParaRPr lang="en-US" sz="1600" dirty="0"/>
          </a:p>
        </p:txBody>
      </p:sp>
      <p:sp>
        <p:nvSpPr>
          <p:cNvPr id="3" name="Shape 1"/>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4" name="Text 2"/>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6" name="Text 4"/>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8" name="Text 6"/>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0" name="Text 8"/>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80745" y="1678940"/>
            <a:ext cx="5013325" cy="4404360"/>
          </a:xfrm>
          <a:prstGeom prst="roundRect">
            <a:avLst>
              <a:gd name="adj" fmla="val 5907"/>
            </a:avLst>
          </a:prstGeom>
          <a:solidFill>
            <a:srgbClr val="000000">
              <a:alpha val="0"/>
            </a:srgbClr>
          </a:solidFill>
          <a:ln w="19050">
            <a:gradFill flip="none" rotWithShape="1">
              <a:gsLst>
                <a:gs pos="0">
                  <a:srgbClr val="4874CB"/>
                </a:gs>
                <a:gs pos="50000">
                  <a:srgbClr val="83A4E1"/>
                </a:gs>
                <a:gs pos="89000">
                  <a:srgbClr val="6A95D0"/>
                </a:gs>
                <a:gs pos="100000">
                  <a:srgbClr val="6A95D0"/>
                </a:gs>
              </a:gsLst>
              <a:lin ang="5400000" scaled="1"/>
            </a:gradFill>
            <a:prstDash val="solid"/>
          </a:ln>
        </p:spPr>
      </p:sp>
      <p:sp>
        <p:nvSpPr>
          <p:cNvPr id="12" name="Text 10"/>
          <p:cNvSpPr/>
          <p:nvPr/>
        </p:nvSpPr>
        <p:spPr>
          <a:xfrm>
            <a:off x="880745" y="1678940"/>
            <a:ext cx="5013325" cy="44043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6258560" y="1678940"/>
            <a:ext cx="5013325" cy="4404360"/>
          </a:xfrm>
          <a:prstGeom prst="roundRect">
            <a:avLst>
              <a:gd name="adj" fmla="val 5907"/>
            </a:avLst>
          </a:prstGeom>
          <a:solidFill>
            <a:srgbClr val="000000">
              <a:alpha val="0"/>
            </a:srgbClr>
          </a:solidFill>
          <a:ln w="19050">
            <a:gradFill flip="none" rotWithShape="1">
              <a:gsLst>
                <a:gs pos="0">
                  <a:srgbClr val="4874CB"/>
                </a:gs>
                <a:gs pos="50000">
                  <a:srgbClr val="83A4E1"/>
                </a:gs>
                <a:gs pos="89000">
                  <a:srgbClr val="6A95D0"/>
                </a:gs>
                <a:gs pos="100000">
                  <a:srgbClr val="6A95D0"/>
                </a:gs>
              </a:gsLst>
              <a:lin ang="5400000" scaled="1"/>
            </a:gradFill>
            <a:prstDash val="solid"/>
          </a:ln>
        </p:spPr>
      </p:sp>
      <p:sp>
        <p:nvSpPr>
          <p:cNvPr id="14" name="Text 12"/>
          <p:cNvSpPr/>
          <p:nvPr/>
        </p:nvSpPr>
        <p:spPr>
          <a:xfrm>
            <a:off x="6258560" y="1678940"/>
            <a:ext cx="5013325" cy="4404360"/>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8-27-19:57:33-d2nf5b98bjvh7rlivs70.png"/>
          <p:cNvPicPr>
            <a:picLocks noChangeAspect="1"/>
          </p:cNvPicPr>
          <p:nvPr/>
        </p:nvPicPr>
        <p:blipFill>
          <a:blip r:embed="rId3"/>
          <a:srcRect t="10576" b="10576"/>
          <a:stretch/>
        </p:blipFill>
        <p:spPr>
          <a:xfrm>
            <a:off x="1195070" y="2186305"/>
            <a:ext cx="4434205" cy="1597660"/>
          </a:xfrm>
          <a:prstGeom prst="rect">
            <a:avLst/>
          </a:prstGeom>
        </p:spPr>
      </p:pic>
      <p:pic>
        <p:nvPicPr>
          <p:cNvPr id="16" name="Image 1" descr="https://kimi-img.moonshot.cn/pub/slides/slides_tmpl/image/25-08-27-19:57:35-d2nf5bp8bjvh7rlivsag.png"/>
          <p:cNvPicPr>
            <a:picLocks noChangeAspect="1"/>
          </p:cNvPicPr>
          <p:nvPr/>
        </p:nvPicPr>
        <p:blipFill>
          <a:blip r:embed="rId4"/>
          <a:srcRect t="8233" b="8233"/>
          <a:stretch/>
        </p:blipFill>
        <p:spPr>
          <a:xfrm>
            <a:off x="6548120" y="2186305"/>
            <a:ext cx="4462145" cy="1597660"/>
          </a:xfrm>
          <a:prstGeom prst="rect">
            <a:avLst/>
          </a:prstGeom>
        </p:spPr>
      </p:pic>
      <p:pic>
        <p:nvPicPr>
          <p:cNvPr id="17" name="Image 2" descr="https://kimi-img.moonshot.cn/pub/slides/slides_tmpl/image/25-08-27-19:57:30-d2nf5ah8bjvh7rlivs1g.png"/>
          <p:cNvPicPr>
            <a:picLocks noChangeAspect="1"/>
          </p:cNvPicPr>
          <p:nvPr/>
        </p:nvPicPr>
        <p:blipFill>
          <a:blip r:embed="rId5">
            <a:alphaModFix amt="83000"/>
          </a:blip>
          <a:srcRect l="25401" t="16194" r="42943" b="26759"/>
          <a:stretch/>
        </p:blipFill>
        <p:spPr>
          <a:xfrm>
            <a:off x="9862185" y="4380865"/>
            <a:ext cx="3859530" cy="3912235"/>
          </a:xfrm>
          <a:prstGeom prst="rect">
            <a:avLst/>
          </a:prstGeom>
        </p:spPr>
      </p:pic>
      <p:sp>
        <p:nvSpPr>
          <p:cNvPr id="18" name="Shape 13"/>
          <p:cNvSpPr/>
          <p:nvPr/>
        </p:nvSpPr>
        <p:spPr>
          <a:xfrm>
            <a:off x="1390650" y="1471295"/>
            <a:ext cx="3994150" cy="461645"/>
          </a:xfrm>
          <a:prstGeom prst="roundRect">
            <a:avLst>
              <a:gd name="adj" fmla="val 27647"/>
            </a:avLst>
          </a:prstGeom>
          <a:gradFill flip="none" rotWithShape="1">
            <a:gsLst>
              <a:gs pos="0">
                <a:srgbClr val="7A9EDA">
                  <a:alpha val="85000"/>
                </a:srgbClr>
              </a:gs>
              <a:gs pos="91000">
                <a:srgbClr val="678DD3"/>
              </a:gs>
              <a:gs pos="100000">
                <a:srgbClr val="678DD3"/>
              </a:gs>
            </a:gsLst>
            <a:lin ang="5400000" scaled="1"/>
          </a:gradFill>
          <a:ln/>
        </p:spPr>
      </p:sp>
      <p:sp>
        <p:nvSpPr>
          <p:cNvPr id="19" name="Text 14"/>
          <p:cNvSpPr/>
          <p:nvPr/>
        </p:nvSpPr>
        <p:spPr>
          <a:xfrm>
            <a:off x="1390650" y="1471295"/>
            <a:ext cx="3994150" cy="46164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MiSans" pitchFamily="34" charset="0"/>
                <a:ea typeface="MiSans" pitchFamily="34" charset="-122"/>
                <a:cs typeface="MiSans" pitchFamily="34" charset="-120"/>
              </a:rPr>
              <a:t>Conditional Statements</a:t>
            </a:r>
            <a:endParaRPr lang="en-US" sz="1600" dirty="0"/>
          </a:p>
        </p:txBody>
      </p:sp>
      <p:sp>
        <p:nvSpPr>
          <p:cNvPr id="20" name="Text 15"/>
          <p:cNvSpPr/>
          <p:nvPr/>
        </p:nvSpPr>
        <p:spPr>
          <a:xfrm>
            <a:off x="1098550" y="4037330"/>
            <a:ext cx="4530725"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Master the use of if, elif, and else statements to control the flow of your program based on conditions. Understand the importance of proper indentation in Python.</a:t>
            </a:r>
            <a:endParaRPr lang="en-US" sz="1600" dirty="0"/>
          </a:p>
        </p:txBody>
      </p:sp>
      <p:sp>
        <p:nvSpPr>
          <p:cNvPr id="21" name="Shape 16"/>
          <p:cNvSpPr/>
          <p:nvPr/>
        </p:nvSpPr>
        <p:spPr>
          <a:xfrm>
            <a:off x="6768465" y="1471295"/>
            <a:ext cx="3994150" cy="461645"/>
          </a:xfrm>
          <a:prstGeom prst="roundRect">
            <a:avLst>
              <a:gd name="adj" fmla="val 27647"/>
            </a:avLst>
          </a:prstGeom>
          <a:gradFill flip="none" rotWithShape="1">
            <a:gsLst>
              <a:gs pos="0">
                <a:srgbClr val="7A9EDA">
                  <a:alpha val="90000"/>
                </a:srgbClr>
              </a:gs>
              <a:gs pos="91000">
                <a:srgbClr val="678DD3"/>
              </a:gs>
              <a:gs pos="100000">
                <a:srgbClr val="678DD3"/>
              </a:gs>
            </a:gsLst>
            <a:lin ang="5400000" scaled="1"/>
          </a:gradFill>
          <a:ln/>
        </p:spPr>
      </p:sp>
      <p:sp>
        <p:nvSpPr>
          <p:cNvPr id="22" name="Text 17"/>
          <p:cNvSpPr/>
          <p:nvPr/>
        </p:nvSpPr>
        <p:spPr>
          <a:xfrm>
            <a:off x="6768465" y="1471295"/>
            <a:ext cx="3994150" cy="461645"/>
          </a:xfrm>
          <a:prstGeom prst="rect">
            <a:avLst/>
          </a:prstGeom>
          <a:noFill/>
          <a:ln/>
        </p:spPr>
        <p:txBody>
          <a:bodyPr wrap="square" lIns="0" tIns="0" rIns="0" bIns="0" rtlCol="0" anchor="ctr"/>
          <a:lstStyle/>
          <a:p>
            <a:pPr algn="ctr">
              <a:lnSpc>
                <a:spcPct val="100000"/>
              </a:lnSpc>
            </a:pPr>
            <a:r>
              <a:rPr lang="en-US" sz="1600" b="1" dirty="0">
                <a:solidFill>
                  <a:srgbClr val="FFFFFF"/>
                </a:solidFill>
                <a:latin typeface="MiSans" pitchFamily="34" charset="0"/>
                <a:ea typeface="MiSans" pitchFamily="34" charset="-122"/>
                <a:cs typeface="MiSans" pitchFamily="34" charset="-120"/>
              </a:rPr>
              <a:t>Logical Operators</a:t>
            </a:r>
            <a:endParaRPr lang="en-US" sz="1600" dirty="0"/>
          </a:p>
        </p:txBody>
      </p:sp>
      <p:sp>
        <p:nvSpPr>
          <p:cNvPr id="23" name="Text 18"/>
          <p:cNvSpPr/>
          <p:nvPr/>
        </p:nvSpPr>
        <p:spPr>
          <a:xfrm>
            <a:off x="6476365" y="4037330"/>
            <a:ext cx="4533900" cy="11811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Learn about logical operators (and, or, not) and how they can be used to combine conditions. Practice writing nested if statements for more complex logic.</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94B9FF">
                <a:alpha val="53000"/>
              </a:srgbClr>
            </a:gs>
            <a:gs pos="12000">
              <a:srgbClr val="94B9FF">
                <a:alpha val="53000"/>
              </a:srgbClr>
            </a:gs>
            <a:gs pos="36000">
              <a:srgbClr val="94B9FF">
                <a:alpha val="27000"/>
              </a:srgbClr>
            </a:gs>
            <a:gs pos="68000">
              <a:srgbClr val="94B9FF">
                <a:alpha val="11000"/>
              </a:srgbClr>
            </a:gs>
            <a:gs pos="98000">
              <a:srgbClr val="94B9FF">
                <a:alpha val="46000"/>
              </a:srgbClr>
            </a:gs>
            <a:gs pos="100000">
              <a:srgbClr val="94B9FF">
                <a:alpha val="46000"/>
              </a:srgbClr>
            </a:gs>
          </a:gsLst>
          <a:lin ang="17400000" scaled="1"/>
        </a:gradFill>
        <a:effectLst/>
      </p:bgPr>
    </p:bg>
    <p:spTree>
      <p:nvGrpSpPr>
        <p:cNvPr id="1" name=""/>
        <p:cNvGrpSpPr/>
        <p:nvPr/>
      </p:nvGrpSpPr>
      <p:grpSpPr>
        <a:xfrm>
          <a:off x="0" y="0"/>
          <a:ext cx="0" cy="0"/>
          <a:chOff x="0" y="0"/>
          <a:chExt cx="0" cy="0"/>
        </a:xfrm>
      </p:grpSpPr>
      <p:sp>
        <p:nvSpPr>
          <p:cNvPr id="2" name="Shape 0"/>
          <p:cNvSpPr/>
          <p:nvPr/>
        </p:nvSpPr>
        <p:spPr>
          <a:xfrm flipV="1">
            <a:off x="4295327" y="3041588"/>
            <a:ext cx="7124700" cy="8890"/>
          </a:xfrm>
          <a:prstGeom prst="line">
            <a:avLst/>
          </a:prstGeom>
          <a:noFill/>
          <a:ln w="19050">
            <a:gradFill flip="none" rotWithShape="1">
              <a:gsLst>
                <a:gs pos="0">
                  <a:srgbClr val="4874CB">
                    <a:alpha val="0"/>
                  </a:srgbClr>
                </a:gs>
                <a:gs pos="50000">
                  <a:srgbClr val="4874CB"/>
                </a:gs>
                <a:gs pos="100000">
                  <a:srgbClr val="4874CB">
                    <a:alpha val="0"/>
                  </a:srgbClr>
                </a:gs>
              </a:gsLst>
              <a:lin ang="0" scaled="1"/>
            </a:gradFill>
            <a:prstDash val="solid"/>
            <a:headEnd type="none"/>
            <a:tailEnd type="none"/>
          </a:ln>
        </p:spPr>
      </p:sp>
      <p:sp>
        <p:nvSpPr>
          <p:cNvPr id="3" name="Shape 1"/>
          <p:cNvSpPr/>
          <p:nvPr/>
        </p:nvSpPr>
        <p:spPr>
          <a:xfrm flipV="1">
            <a:off x="4348667" y="4732079"/>
            <a:ext cx="7045960" cy="20320"/>
          </a:xfrm>
          <a:prstGeom prst="line">
            <a:avLst/>
          </a:prstGeom>
          <a:noFill/>
          <a:ln w="19050">
            <a:gradFill flip="none" rotWithShape="1">
              <a:gsLst>
                <a:gs pos="0">
                  <a:srgbClr val="4874CB">
                    <a:alpha val="0"/>
                  </a:srgbClr>
                </a:gs>
                <a:gs pos="50000">
                  <a:srgbClr val="4874CB"/>
                </a:gs>
                <a:gs pos="100000">
                  <a:srgbClr val="4874CB">
                    <a:alpha val="0"/>
                  </a:srgbClr>
                </a:gs>
              </a:gsLst>
              <a:lin ang="0" scaled="1"/>
            </a:gradFill>
            <a:prstDash val="solid"/>
            <a:headEnd type="none"/>
            <a:tailEnd type="none"/>
          </a:ln>
        </p:spPr>
      </p:sp>
      <p:sp>
        <p:nvSpPr>
          <p:cNvPr id="4" name="Text 2"/>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For While Loops Patterns</a:t>
            </a:r>
            <a:endParaRPr lang="en-US" sz="1600" dirty="0"/>
          </a:p>
        </p:txBody>
      </p:sp>
      <p:sp>
        <p:nvSpPr>
          <p:cNvPr id="5" name="Shape 3"/>
          <p:cNvSpPr/>
          <p:nvPr/>
        </p:nvSpPr>
        <p:spPr>
          <a:xfrm>
            <a:off x="260985" y="163195"/>
            <a:ext cx="1071245" cy="553720"/>
          </a:xfrm>
          <a:prstGeom prst="roundRect">
            <a:avLst>
              <a:gd name="adj" fmla="val 16667"/>
            </a:avLst>
          </a:prstGeom>
          <a:gradFill flip="none" rotWithShape="1">
            <a:gsLst>
              <a:gs pos="0">
                <a:srgbClr val="4874CB">
                  <a:alpha val="65000"/>
                </a:srgbClr>
              </a:gs>
              <a:gs pos="20000">
                <a:srgbClr val="4874CB">
                  <a:alpha val="65000"/>
                </a:srgbClr>
              </a:gs>
              <a:gs pos="43000">
                <a:srgbClr val="4874CB">
                  <a:alpha val="54000"/>
                </a:srgbClr>
              </a:gs>
              <a:gs pos="63000">
                <a:srgbClr val="4874CB">
                  <a:alpha val="17000"/>
                </a:srgbClr>
              </a:gs>
              <a:gs pos="100000">
                <a:srgbClr val="FFFFFF">
                  <a:alpha val="0"/>
                </a:srgbClr>
              </a:gs>
            </a:gsLst>
            <a:lin ang="0" scaled="1"/>
          </a:gradFill>
          <a:ln/>
        </p:spPr>
      </p:sp>
      <p:sp>
        <p:nvSpPr>
          <p:cNvPr id="6" name="Text 4"/>
          <p:cNvSpPr/>
          <p:nvPr/>
        </p:nvSpPr>
        <p:spPr>
          <a:xfrm>
            <a:off x="260985" y="163195"/>
            <a:ext cx="1071245" cy="55372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4858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8" name="Text 6"/>
          <p:cNvSpPr/>
          <p:nvPr/>
        </p:nvSpPr>
        <p:spPr>
          <a:xfrm>
            <a:off x="114858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816080" y="589915"/>
            <a:ext cx="134620" cy="134620"/>
          </a:xfrm>
          <a:prstGeom prst="ellipse">
            <a:avLst/>
          </a:prstGeom>
          <a:solidFill>
            <a:srgbClr val="000000">
              <a:alpha val="0"/>
            </a:srgbClr>
          </a:solidFill>
          <a:ln w="19050">
            <a:gradFill flip="none" rotWithShape="1">
              <a:gsLst>
                <a:gs pos="0">
                  <a:srgbClr val="4874CB"/>
                </a:gs>
                <a:gs pos="100000">
                  <a:srgbClr val="4874CB">
                    <a:alpha val="29000"/>
                  </a:srgbClr>
                </a:gs>
              </a:gsLst>
              <a:lin ang="2700000" scaled="1"/>
            </a:gradFill>
            <a:prstDash val="solid"/>
          </a:ln>
        </p:spPr>
      </p:sp>
      <p:sp>
        <p:nvSpPr>
          <p:cNvPr id="10" name="Text 8"/>
          <p:cNvSpPr/>
          <p:nvPr/>
        </p:nvSpPr>
        <p:spPr>
          <a:xfrm>
            <a:off x="118160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1650980" y="589915"/>
            <a:ext cx="134620" cy="134620"/>
          </a:xfrm>
          <a:prstGeom prst="ellipse">
            <a:avLst/>
          </a:prstGeom>
          <a:gradFill flip="none" rotWithShape="1">
            <a:gsLst>
              <a:gs pos="0">
                <a:srgbClr val="4874CB">
                  <a:alpha val="84000"/>
                </a:srgbClr>
              </a:gs>
              <a:gs pos="20000">
                <a:srgbClr val="4874CB">
                  <a:alpha val="84000"/>
                </a:srgbClr>
              </a:gs>
              <a:gs pos="43000">
                <a:srgbClr val="4874CB">
                  <a:alpha val="72000"/>
                </a:srgbClr>
              </a:gs>
              <a:gs pos="63000">
                <a:srgbClr val="4874CB">
                  <a:alpha val="47000"/>
                </a:srgbClr>
              </a:gs>
              <a:gs pos="100000">
                <a:srgbClr val="FFFFFF">
                  <a:alpha val="48000"/>
                </a:srgbClr>
              </a:gs>
            </a:gsLst>
            <a:lin ang="0" scaled="1"/>
          </a:gradFill>
          <a:ln/>
        </p:spPr>
      </p:sp>
      <p:sp>
        <p:nvSpPr>
          <p:cNvPr id="12" name="Text 10"/>
          <p:cNvSpPr/>
          <p:nvPr/>
        </p:nvSpPr>
        <p:spPr>
          <a:xfrm>
            <a:off x="11650980" y="589915"/>
            <a:ext cx="134620" cy="134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rot="16200000">
            <a:off x="8924290" y="6858635"/>
            <a:ext cx="6776085" cy="72390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70000"/>
                </a:srgbClr>
              </a:gs>
              <a:gs pos="100000">
                <a:srgbClr val="6389D3">
                  <a:alpha val="70000"/>
                </a:srgbClr>
              </a:gs>
            </a:gsLst>
            <a:lin ang="0" scaled="1"/>
          </a:gradFill>
          <a:ln/>
        </p:spPr>
      </p:sp>
      <p:sp>
        <p:nvSpPr>
          <p:cNvPr id="14" name="Text 12"/>
          <p:cNvSpPr/>
          <p:nvPr/>
        </p:nvSpPr>
        <p:spPr>
          <a:xfrm rot="16200000">
            <a:off x="8924290" y="6858635"/>
            <a:ext cx="6776085" cy="7239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rot="16200000">
            <a:off x="18415" y="4185920"/>
            <a:ext cx="6776085" cy="650240"/>
          </a:xfrm>
          <a:prstGeom prst="roundRect">
            <a:avLst>
              <a:gd name="adj" fmla="val 50000"/>
            </a:avLst>
          </a:prstGeom>
          <a:gradFill flip="none" rotWithShape="1">
            <a:gsLst>
              <a:gs pos="0">
                <a:srgbClr val="D1DCF2">
                  <a:alpha val="0"/>
                </a:srgbClr>
              </a:gs>
              <a:gs pos="22000">
                <a:srgbClr val="6389D3">
                  <a:alpha val="0"/>
                </a:srgbClr>
              </a:gs>
              <a:gs pos="69000">
                <a:srgbClr val="6389D3">
                  <a:alpha val="31000"/>
                </a:srgbClr>
              </a:gs>
              <a:gs pos="95000">
                <a:srgbClr val="6389D3">
                  <a:alpha val="68000"/>
                </a:srgbClr>
              </a:gs>
              <a:gs pos="100000">
                <a:srgbClr val="6389D3">
                  <a:alpha val="68000"/>
                </a:srgbClr>
              </a:gs>
            </a:gsLst>
            <a:lin ang="0" scaled="1"/>
          </a:gradFill>
          <a:ln/>
        </p:spPr>
      </p:sp>
      <p:sp>
        <p:nvSpPr>
          <p:cNvPr id="16" name="Text 14"/>
          <p:cNvSpPr/>
          <p:nvPr/>
        </p:nvSpPr>
        <p:spPr>
          <a:xfrm rot="16200000">
            <a:off x="18415" y="4185920"/>
            <a:ext cx="6776085" cy="650240"/>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33-d2nf5b98bjvh7rlivs80.png"/>
          <p:cNvPicPr>
            <a:picLocks noChangeAspect="1"/>
          </p:cNvPicPr>
          <p:nvPr/>
        </p:nvPicPr>
        <p:blipFill>
          <a:blip r:embed="rId3"/>
          <a:stretch>
            <a:fillRect/>
          </a:stretch>
        </p:blipFill>
        <p:spPr>
          <a:xfrm>
            <a:off x="784824" y="1489392"/>
            <a:ext cx="2667000" cy="4686300"/>
          </a:xfrm>
          <a:prstGeom prst="rect">
            <a:avLst/>
          </a:prstGeom>
        </p:spPr>
      </p:pic>
      <p:sp>
        <p:nvSpPr>
          <p:cNvPr id="18" name="Text 15"/>
          <p:cNvSpPr/>
          <p:nvPr/>
        </p:nvSpPr>
        <p:spPr>
          <a:xfrm>
            <a:off x="4178935" y="1474470"/>
            <a:ext cx="6040755" cy="368300"/>
          </a:xfrm>
          <a:prstGeom prst="rect">
            <a:avLst/>
          </a:prstGeom>
          <a:noFill/>
          <a:ln/>
        </p:spPr>
        <p:txBody>
          <a:bodyPr wrap="square" lIns="91440" tIns="45720" rIns="91440" bIns="45720" rtlCol="0" anchor="t"/>
          <a:lstStyle/>
          <a:p>
            <a:pPr>
              <a:lnSpc>
                <a:spcPct val="100000"/>
              </a:lnSpc>
            </a:pPr>
            <a:r>
              <a:rPr lang="en-US" sz="1800" b="1" dirty="0">
                <a:solidFill>
                  <a:srgbClr val="4874CB"/>
                </a:solidFill>
                <a:latin typeface="MiSans" pitchFamily="34" charset="0"/>
                <a:ea typeface="MiSans" pitchFamily="34" charset="-122"/>
                <a:cs typeface="MiSans" pitchFamily="34" charset="-120"/>
              </a:rPr>
              <a:t>Loop Types</a:t>
            </a:r>
            <a:endParaRPr lang="en-US" sz="1600" dirty="0"/>
          </a:p>
        </p:txBody>
      </p:sp>
      <p:sp>
        <p:nvSpPr>
          <p:cNvPr id="19" name="Text 16"/>
          <p:cNvSpPr/>
          <p:nvPr/>
        </p:nvSpPr>
        <p:spPr>
          <a:xfrm>
            <a:off x="4178935" y="1842770"/>
            <a:ext cx="7306945" cy="759460"/>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Compare for loops, which iterate over a sequence, and while loops, which continue until a condition is met. Understand when to use each type.</a:t>
            </a:r>
            <a:endParaRPr lang="en-US" sz="1600" dirty="0"/>
          </a:p>
        </p:txBody>
      </p:sp>
      <p:sp>
        <p:nvSpPr>
          <p:cNvPr id="20" name="Text 17"/>
          <p:cNvSpPr/>
          <p:nvPr/>
        </p:nvSpPr>
        <p:spPr>
          <a:xfrm>
            <a:off x="4178935" y="3187020"/>
            <a:ext cx="5899611" cy="368329"/>
          </a:xfrm>
          <a:prstGeom prst="rect">
            <a:avLst/>
          </a:prstGeom>
          <a:noFill/>
          <a:ln/>
        </p:spPr>
        <p:txBody>
          <a:bodyPr wrap="square" lIns="91440" tIns="45720" rIns="91440" bIns="45720" rtlCol="0" anchor="t"/>
          <a:lstStyle/>
          <a:p>
            <a:pPr>
              <a:lnSpc>
                <a:spcPct val="100000"/>
              </a:lnSpc>
            </a:pPr>
            <a:r>
              <a:rPr lang="en-US" sz="1800" b="1" dirty="0">
                <a:solidFill>
                  <a:srgbClr val="4874CB"/>
                </a:solidFill>
                <a:latin typeface="MiSans" pitchFamily="34" charset="0"/>
                <a:ea typeface="MiSans" pitchFamily="34" charset="-122"/>
                <a:cs typeface="MiSans" pitchFamily="34" charset="-120"/>
              </a:rPr>
              <a:t>Loop Control</a:t>
            </a:r>
            <a:endParaRPr lang="en-US" sz="1600" dirty="0"/>
          </a:p>
        </p:txBody>
      </p:sp>
      <p:sp>
        <p:nvSpPr>
          <p:cNvPr id="21" name="Text 18"/>
          <p:cNvSpPr/>
          <p:nvPr/>
        </p:nvSpPr>
        <p:spPr>
          <a:xfrm>
            <a:off x="4178935" y="3587115"/>
            <a:ext cx="7215505" cy="759460"/>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Learn to use break, continue, and else clauses to control loop behavior. These tools help you manage loops more effectively and avoid infinite loops.</a:t>
            </a:r>
            <a:endParaRPr lang="en-US" sz="1600" dirty="0"/>
          </a:p>
        </p:txBody>
      </p:sp>
      <p:sp>
        <p:nvSpPr>
          <p:cNvPr id="22" name="Text 19"/>
          <p:cNvSpPr/>
          <p:nvPr/>
        </p:nvSpPr>
        <p:spPr>
          <a:xfrm>
            <a:off x="4178935" y="4879419"/>
            <a:ext cx="5899611" cy="368329"/>
          </a:xfrm>
          <a:prstGeom prst="rect">
            <a:avLst/>
          </a:prstGeom>
          <a:noFill/>
          <a:ln/>
        </p:spPr>
        <p:txBody>
          <a:bodyPr wrap="square" lIns="91440" tIns="45720" rIns="91440" bIns="45720" rtlCol="0" anchor="t"/>
          <a:lstStyle/>
          <a:p>
            <a:pPr>
              <a:lnSpc>
                <a:spcPct val="100000"/>
              </a:lnSpc>
            </a:pPr>
            <a:r>
              <a:rPr lang="en-US" sz="1800" b="1" dirty="0">
                <a:solidFill>
                  <a:srgbClr val="4874CB"/>
                </a:solidFill>
                <a:latin typeface="MiSans" pitchFamily="34" charset="0"/>
                <a:ea typeface="MiSans" pitchFamily="34" charset="-122"/>
                <a:cs typeface="MiSans" pitchFamily="34" charset="-120"/>
              </a:rPr>
              <a:t>Practical Exercises</a:t>
            </a:r>
            <a:endParaRPr lang="en-US" sz="1600" dirty="0"/>
          </a:p>
        </p:txBody>
      </p:sp>
      <p:sp>
        <p:nvSpPr>
          <p:cNvPr id="23" name="Text 20"/>
          <p:cNvSpPr/>
          <p:nvPr/>
        </p:nvSpPr>
        <p:spPr>
          <a:xfrm>
            <a:off x="4178935" y="5247640"/>
            <a:ext cx="7240905" cy="759460"/>
          </a:xfrm>
          <a:prstGeom prst="rect">
            <a:avLst/>
          </a:prstGeom>
          <a:noFill/>
          <a:ln/>
        </p:spPr>
        <p:txBody>
          <a:bodyPr wrap="square" lIns="91440" tIns="45720" rIns="91440" bIns="4572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Practice creating patterns like centered triangles and implementing a number-guessing game. These exercises reinforce loop concepts and variable updates.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1702</Words>
  <Application>Microsoft Office PowerPoint</Application>
  <PresentationFormat>Widescreen</PresentationFormat>
  <Paragraphs>219</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Arial Black</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Python Sprint</dc:title>
  <dc:subject>Weekend Python Sprint</dc:subject>
  <dc:creator>Kimi</dc:creator>
  <cp:lastModifiedBy>Sean</cp:lastModifiedBy>
  <cp:revision>2</cp:revision>
  <dcterms:created xsi:type="dcterms:W3CDTF">2025-12-04T01:44:27Z</dcterms:created>
  <dcterms:modified xsi:type="dcterms:W3CDTF">2025-12-04T01:45:04Z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{"Label":"Weekend Python Sprint","ContentProducer":"001191110108MACG2KBH8F10000","ProduceID":"d4oedk53v89k6ao3mhpg","ReservedCode1":"","ContentPropagator":"001191110108MACG2KBH8F20000","PropagateID":"d4oedk53v89k6ao3mhpg","ReservedCode2":""}</vt:lpwstr>
  </property>
</Properties>
</file>